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67" r:id="rId4"/>
    <p:sldId id="262" r:id="rId5"/>
    <p:sldId id="260" r:id="rId6"/>
    <p:sldId id="261" r:id="rId7"/>
    <p:sldId id="277" r:id="rId8"/>
    <p:sldId id="288" r:id="rId9"/>
    <p:sldId id="263" r:id="rId10"/>
    <p:sldId id="292" r:id="rId11"/>
    <p:sldId id="264" r:id="rId12"/>
    <p:sldId id="265" r:id="rId13"/>
    <p:sldId id="268" r:id="rId14"/>
    <p:sldId id="266" r:id="rId15"/>
    <p:sldId id="289" r:id="rId16"/>
    <p:sldId id="270" r:id="rId17"/>
    <p:sldId id="272" r:id="rId18"/>
    <p:sldId id="274" r:id="rId19"/>
    <p:sldId id="275" r:id="rId20"/>
    <p:sldId id="276" r:id="rId21"/>
    <p:sldId id="290" r:id="rId22"/>
    <p:sldId id="281" r:id="rId23"/>
    <p:sldId id="282" r:id="rId24"/>
    <p:sldId id="283" r:id="rId25"/>
    <p:sldId id="287" r:id="rId26"/>
    <p:sldId id="284" r:id="rId27"/>
    <p:sldId id="285" r:id="rId28"/>
    <p:sldId id="286" r:id="rId29"/>
    <p:sldId id="291" r:id="rId30"/>
    <p:sldId id="279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B9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6" d="100"/>
          <a:sy n="76" d="100"/>
        </p:scale>
        <p:origin x="29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513847" y="369024"/>
          <a:ext cx="2849710" cy="738049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7935B-188F-46EB-8731-75BAAFC1659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3E34C6A-C51F-4D7A-A60D-F06814CA73F9}">
      <dgm:prSet custT="1"/>
      <dgm:spPr/>
      <dgm:t>
        <a:bodyPr anchor="ctr" anchorCtr="0"/>
        <a:lstStyle/>
        <a:p>
          <a:pPr>
            <a:spcAft>
              <a:spcPts val="600"/>
            </a:spcAft>
          </a:pPr>
          <a:r>
            <a:rPr lang="en-US" sz="2400" dirty="0">
              <a:latin typeface="+mj-lt"/>
            </a:rPr>
            <a:t>French National Research Institute fully dedicated</a:t>
          </a:r>
          <a:br>
            <a:rPr lang="en-US" sz="2400" dirty="0">
              <a:latin typeface="+mj-lt"/>
            </a:rPr>
          </a:br>
          <a:r>
            <a:rPr lang="en-US" sz="2400" dirty="0">
              <a:latin typeface="+mj-lt"/>
            </a:rPr>
            <a:t>to Offshore Renewable Energies</a:t>
          </a:r>
          <a:endParaRPr lang="fr-FR" sz="2400" dirty="0">
            <a:latin typeface="+mn-lt"/>
          </a:endParaRPr>
        </a:p>
      </dgm:t>
    </dgm:pt>
    <dgm:pt modelId="{5C35F32A-169F-4F10-8CB5-A10D8154CE9E}" type="parTrans" cxnId="{AA173B0B-DE61-438F-A6E5-CAB3B8BD05AF}">
      <dgm:prSet/>
      <dgm:spPr/>
      <dgm:t>
        <a:bodyPr/>
        <a:lstStyle/>
        <a:p>
          <a:endParaRPr lang="fr-FR"/>
        </a:p>
      </dgm:t>
    </dgm:pt>
    <dgm:pt modelId="{FFFB0917-8D1B-4094-A3DC-26215DD40C65}" type="sibTrans" cxnId="{AA173B0B-DE61-438F-A6E5-CAB3B8BD05AF}">
      <dgm:prSet/>
      <dgm:spPr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fr-FR"/>
        </a:p>
      </dgm:t>
    </dgm:pt>
    <dgm:pt modelId="{B462FDF7-AB39-44E9-A72E-AC46EFFBAB04}">
      <dgm:prSet phldrT="[Texte]" custT="1"/>
      <dgm:spPr/>
      <dgm:t>
        <a:bodyPr lIns="144000"/>
        <a:lstStyle/>
        <a:p>
          <a:r>
            <a:rPr lang="fr-FR" sz="1400" b="0" dirty="0">
              <a:solidFill>
                <a:schemeClr val="accent3"/>
              </a:solidFill>
            </a:rPr>
            <a:t>Staff </a:t>
          </a:r>
          <a:r>
            <a:rPr lang="fr-FR" sz="1400" b="1" dirty="0">
              <a:solidFill>
                <a:schemeClr val="accent3"/>
              </a:solidFill>
            </a:rPr>
            <a:t>70</a:t>
          </a:r>
          <a:endParaRPr lang="fr-FR" sz="1400" dirty="0">
            <a:solidFill>
              <a:schemeClr val="accent3"/>
            </a:solidFill>
          </a:endParaRPr>
        </a:p>
      </dgm:t>
    </dgm:pt>
    <dgm:pt modelId="{E607952E-CD09-4F9E-A503-2EA9D4B77272}" type="parTrans" cxnId="{0810FECF-C467-4D0C-BD1B-87B66984A995}">
      <dgm:prSet/>
      <dgm:spPr/>
      <dgm:t>
        <a:bodyPr/>
        <a:lstStyle/>
        <a:p>
          <a:endParaRPr lang="fr-FR"/>
        </a:p>
      </dgm:t>
    </dgm:pt>
    <dgm:pt modelId="{B90BB562-31F2-4D01-9282-1042E8FF204A}" type="sibTrans" cxnId="{0810FECF-C467-4D0C-BD1B-87B66984A99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C1664F76-AEE6-43A8-86C3-CA7728A103B4}">
      <dgm:prSet phldrT="[Texte]" custT="1"/>
      <dgm:spPr/>
      <dgm:t>
        <a:bodyPr lIns="144000"/>
        <a:lstStyle/>
        <a:p>
          <a:r>
            <a:rPr lang="fr-FR" sz="1400" dirty="0" err="1">
              <a:solidFill>
                <a:srgbClr val="F39200"/>
              </a:solidFill>
            </a:rPr>
            <a:t>Since</a:t>
          </a:r>
          <a:r>
            <a:rPr lang="fr-FR" sz="1400" dirty="0">
              <a:solidFill>
                <a:srgbClr val="F39200"/>
              </a:solidFill>
            </a:rPr>
            <a:t> </a:t>
          </a:r>
          <a:r>
            <a:rPr lang="fr-FR" sz="1400" b="1" dirty="0">
              <a:solidFill>
                <a:srgbClr val="F39200"/>
              </a:solidFill>
            </a:rPr>
            <a:t>2012</a:t>
          </a:r>
        </a:p>
      </dgm:t>
    </dgm:pt>
    <dgm:pt modelId="{897CB2BC-BFA4-419B-B239-D527C736716B}" type="parTrans" cxnId="{7CCFC810-69BB-4FEF-8510-454CF21618FF}">
      <dgm:prSet/>
      <dgm:spPr/>
      <dgm:t>
        <a:bodyPr/>
        <a:lstStyle/>
        <a:p>
          <a:endParaRPr lang="fr-FR"/>
        </a:p>
      </dgm:t>
    </dgm:pt>
    <dgm:pt modelId="{997C7CAA-65CD-4A6C-98F3-857437FDB7AA}" type="sibTrans" cxnId="{7CCFC810-69BB-4FEF-8510-454CF21618FF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74A8F8E5-4547-4EFC-B585-05533FFF942C}">
      <dgm:prSet phldrT="[Texte]" custT="1"/>
      <dgm:spPr/>
      <dgm:t>
        <a:bodyPr lIns="144000"/>
        <a:lstStyle/>
        <a:p>
          <a:r>
            <a:rPr lang="fr-FR" sz="1400" b="1" dirty="0">
              <a:solidFill>
                <a:schemeClr val="tx2"/>
              </a:solidFill>
            </a:rPr>
            <a:t>€6M </a:t>
          </a:r>
          <a:r>
            <a:rPr lang="fr-FR" sz="1400" dirty="0">
              <a:solidFill>
                <a:schemeClr val="tx2"/>
              </a:solidFill>
            </a:rPr>
            <a:t>budget in 2021</a:t>
          </a:r>
          <a:br>
            <a:rPr lang="fr-FR" sz="1400" dirty="0">
              <a:solidFill>
                <a:schemeClr val="tx2"/>
              </a:solidFill>
            </a:rPr>
          </a:br>
          <a:r>
            <a:rPr lang="en-US" sz="1400" dirty="0">
              <a:solidFill>
                <a:schemeClr val="tx2"/>
              </a:solidFill>
            </a:rPr>
            <a:t>100% allocated to R&amp;D</a:t>
          </a:r>
          <a:endParaRPr lang="fr-FR" sz="1400" dirty="0">
            <a:solidFill>
              <a:schemeClr val="tx2"/>
            </a:solidFill>
          </a:endParaRPr>
        </a:p>
      </dgm:t>
    </dgm:pt>
    <dgm:pt modelId="{05D1E12E-FF14-4BCE-85F5-4461DCB6A820}" type="parTrans" cxnId="{F2DC1ECA-3F08-40FB-8F19-9FA51CB89F1F}">
      <dgm:prSet/>
      <dgm:spPr/>
      <dgm:t>
        <a:bodyPr/>
        <a:lstStyle/>
        <a:p>
          <a:endParaRPr lang="fr-FR"/>
        </a:p>
      </dgm:t>
    </dgm:pt>
    <dgm:pt modelId="{E685E072-60C9-4266-B4F4-AC263DA90F32}" type="sibTrans" cxnId="{F2DC1ECA-3F08-40FB-8F19-9FA51CB89F1F}">
      <dgm:prSet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2"/>
          </a:solidFill>
        </a:ln>
      </dgm:spPr>
      <dgm:t>
        <a:bodyPr/>
        <a:lstStyle/>
        <a:p>
          <a:endParaRPr lang="fr-FR"/>
        </a:p>
      </dgm:t>
    </dgm:pt>
    <dgm:pt modelId="{4B75740B-1782-4EC8-B00C-6967C6FA4216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noProof="0" dirty="0">
              <a:solidFill>
                <a:schemeClr val="accent2"/>
              </a:solidFill>
              <a:latin typeface="+mn-lt"/>
            </a:rPr>
          </a:br>
          <a:r>
            <a:rPr lang="en-GB" sz="14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noProof="0" dirty="0">
            <a:solidFill>
              <a:schemeClr val="accent2"/>
            </a:solidFill>
            <a:latin typeface="+mn-lt"/>
          </a:endParaRPr>
        </a:p>
      </dgm:t>
    </dgm:pt>
    <dgm:pt modelId="{1F35B021-E2C8-463A-8FDF-E0249BE4CDB7}" type="parTrans" cxnId="{C834065D-1391-439B-A714-F938136ED4CC}">
      <dgm:prSet/>
      <dgm:spPr/>
      <dgm:t>
        <a:bodyPr/>
        <a:lstStyle/>
        <a:p>
          <a:endParaRPr lang="fr-FR"/>
        </a:p>
      </dgm:t>
    </dgm:pt>
    <dgm:pt modelId="{0DDF84EB-D777-4468-959D-1FC58DE1248B}" type="sibTrans" cxnId="{C834065D-1391-439B-A714-F938136ED4CC}">
      <dgm:prSet/>
      <dgm:spPr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D6719E3D-0F8D-4383-B55D-F8E7BCEC0597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noProof="0" dirty="0">
              <a:solidFill>
                <a:schemeClr val="accent3"/>
              </a:solidFill>
              <a:latin typeface="+mn-lt"/>
            </a:rPr>
            <a:t>nvestment plan</a:t>
          </a:r>
        </a:p>
      </dgm:t>
    </dgm:pt>
    <dgm:pt modelId="{0A08B039-0BA9-4A4D-8C36-1AF0396B6F31}" type="parTrans" cxnId="{0C4E8EA1-011C-4DEC-B826-851E860C8DB5}">
      <dgm:prSet/>
      <dgm:spPr/>
      <dgm:t>
        <a:bodyPr/>
        <a:lstStyle/>
        <a:p>
          <a:endParaRPr lang="fr-FR"/>
        </a:p>
      </dgm:t>
    </dgm:pt>
    <dgm:pt modelId="{73156142-2092-49CD-9D47-A087A081181C}" type="sibTrans" cxnId="{0C4E8EA1-011C-4DEC-B826-851E860C8DB5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A045B3A-E971-49A3-B640-5A76321B2C32}" type="pres">
      <dgm:prSet presAssocID="{24B7935B-188F-46EB-8731-75BAAFC16594}" presName="Name0" presStyleCnt="0">
        <dgm:presLayoutVars>
          <dgm:chMax val="7"/>
          <dgm:chPref val="7"/>
          <dgm:dir/>
        </dgm:presLayoutVars>
      </dgm:prSet>
      <dgm:spPr/>
    </dgm:pt>
    <dgm:pt modelId="{8993EBDB-BC5A-4C45-80B8-5BFAECCAB228}" type="pres">
      <dgm:prSet presAssocID="{24B7935B-188F-46EB-8731-75BAAFC16594}" presName="Name1" presStyleCnt="0"/>
      <dgm:spPr/>
    </dgm:pt>
    <dgm:pt modelId="{EC3A3DD5-FDB5-4D33-962F-8135C3C4B03E}" type="pres">
      <dgm:prSet presAssocID="{FFFB0917-8D1B-4094-A3DC-26215DD40C65}" presName="picture_1" presStyleCnt="0"/>
      <dgm:spPr/>
    </dgm:pt>
    <dgm:pt modelId="{E19E7CB5-8171-4EF7-AB10-FE6873E95F41}" type="pres">
      <dgm:prSet presAssocID="{FFFB0917-8D1B-4094-A3DC-26215DD40C65}" presName="pictureRepeatNode" presStyleLbl="alignImgPlace1" presStyleIdx="0" presStyleCnt="6" custScaleX="83714" custScaleY="83714"/>
      <dgm:spPr/>
    </dgm:pt>
    <dgm:pt modelId="{60AE2611-72CD-4F92-A3D2-54EE76A44065}" type="pres">
      <dgm:prSet presAssocID="{A3E34C6A-C51F-4D7A-A60D-F06814CA73F9}" presName="text_1" presStyleLbl="node1" presStyleIdx="0" presStyleCnt="0" custLinFactNeighborX="-263" custLinFactNeighborY="-86594">
        <dgm:presLayoutVars>
          <dgm:bulletEnabled val="1"/>
        </dgm:presLayoutVars>
      </dgm:prSet>
      <dgm:spPr/>
    </dgm:pt>
    <dgm:pt modelId="{CA8FA09D-9EC0-4917-B8B9-102AE5EDB129}" type="pres">
      <dgm:prSet presAssocID="{B90BB562-31F2-4D01-9282-1042E8FF204A}" presName="picture_2" presStyleCnt="0"/>
      <dgm:spPr/>
    </dgm:pt>
    <dgm:pt modelId="{9C540903-53D6-4673-8ED7-367C5467F1C7}" type="pres">
      <dgm:prSet presAssocID="{B90BB562-31F2-4D01-9282-1042E8FF204A}" presName="pictureRepeatNode" presStyleLbl="alignImgPlace1" presStyleIdx="1" presStyleCnt="6"/>
      <dgm:spPr/>
    </dgm:pt>
    <dgm:pt modelId="{34B8D2DE-A8D0-41B9-8F60-12BDA88C7125}" type="pres">
      <dgm:prSet presAssocID="{B462FDF7-AB39-44E9-A72E-AC46EFFBAB04}" presName="line_2" presStyleLbl="parChTrans1D1" presStyleIdx="0" presStyleCnt="5"/>
      <dgm:spPr>
        <a:ln>
          <a:solidFill>
            <a:schemeClr val="accent3"/>
          </a:solidFill>
        </a:ln>
      </dgm:spPr>
    </dgm:pt>
    <dgm:pt modelId="{ECF2E1DE-45B5-4B83-BE74-008ADB6A10B8}" type="pres">
      <dgm:prSet presAssocID="{B462FDF7-AB39-44E9-A72E-AC46EFFBAB04}" presName="textparent_2" presStyleLbl="node1" presStyleIdx="0" presStyleCnt="0"/>
      <dgm:spPr/>
    </dgm:pt>
    <dgm:pt modelId="{6A5FA2E9-85A6-46BD-8E4E-E84169BD1583}" type="pres">
      <dgm:prSet presAssocID="{B462FDF7-AB39-44E9-A72E-AC46EFFBAB04}" presName="text_2" presStyleLbl="revTx" presStyleIdx="0" presStyleCnt="5" custScaleX="146166">
        <dgm:presLayoutVars>
          <dgm:bulletEnabled val="1"/>
        </dgm:presLayoutVars>
      </dgm:prSet>
      <dgm:spPr/>
    </dgm:pt>
    <dgm:pt modelId="{7392887C-F24A-46B5-972E-0AB98DD26E19}" type="pres">
      <dgm:prSet presAssocID="{997C7CAA-65CD-4A6C-98F3-857437FDB7AA}" presName="picture_3" presStyleCnt="0"/>
      <dgm:spPr/>
    </dgm:pt>
    <dgm:pt modelId="{93E729C6-AD0A-46BA-8FFB-D246C42F6EF7}" type="pres">
      <dgm:prSet presAssocID="{997C7CAA-65CD-4A6C-98F3-857437FDB7AA}" presName="pictureRepeatNode" presStyleLbl="alignImgPlace1" presStyleIdx="2" presStyleCnt="6"/>
      <dgm:spPr/>
    </dgm:pt>
    <dgm:pt modelId="{93CD61AE-5F4E-4E9E-97B2-0CA42F9158D1}" type="pres">
      <dgm:prSet presAssocID="{C1664F76-AEE6-43A8-86C3-CA7728A103B4}" presName="line_3" presStyleLbl="parChTrans1D1" presStyleIdx="1" presStyleCnt="5"/>
      <dgm:spPr>
        <a:ln>
          <a:solidFill>
            <a:schemeClr val="accent2"/>
          </a:solidFill>
        </a:ln>
      </dgm:spPr>
    </dgm:pt>
    <dgm:pt modelId="{C80B6CF3-029C-4304-87CF-0C1AE07BE616}" type="pres">
      <dgm:prSet presAssocID="{C1664F76-AEE6-43A8-86C3-CA7728A103B4}" presName="textparent_3" presStyleLbl="node1" presStyleIdx="0" presStyleCnt="0"/>
      <dgm:spPr/>
    </dgm:pt>
    <dgm:pt modelId="{DE122427-719E-4005-9E0E-CF24C2EBE92E}" type="pres">
      <dgm:prSet presAssocID="{C1664F76-AEE6-43A8-86C3-CA7728A103B4}" presName="text_3" presStyleLbl="revTx" presStyleIdx="1" presStyleCnt="5" custScaleX="190689">
        <dgm:presLayoutVars>
          <dgm:bulletEnabled val="1"/>
        </dgm:presLayoutVars>
      </dgm:prSet>
      <dgm:spPr/>
    </dgm:pt>
    <dgm:pt modelId="{B923F1BC-9564-4F02-B632-C37F460EA023}" type="pres">
      <dgm:prSet presAssocID="{E685E072-60C9-4266-B4F4-AC263DA90F32}" presName="picture_4" presStyleCnt="0"/>
      <dgm:spPr/>
    </dgm:pt>
    <dgm:pt modelId="{09031E24-3EDB-4856-9EAA-9CBE4B66DCDA}" type="pres">
      <dgm:prSet presAssocID="{E685E072-60C9-4266-B4F4-AC263DA90F32}" presName="pictureRepeatNode" presStyleLbl="alignImgPlace1" presStyleIdx="3" presStyleCnt="6"/>
      <dgm:spPr/>
    </dgm:pt>
    <dgm:pt modelId="{EC741BB3-7C1A-425D-AAE7-D1D5AF066BE0}" type="pres">
      <dgm:prSet presAssocID="{74A8F8E5-4547-4EFC-B585-05533FFF942C}" presName="line_4" presStyleLbl="parChTrans1D1" presStyleIdx="2" presStyleCnt="5"/>
      <dgm:spPr>
        <a:ln>
          <a:solidFill>
            <a:schemeClr val="tx2"/>
          </a:solidFill>
        </a:ln>
      </dgm:spPr>
    </dgm:pt>
    <dgm:pt modelId="{19A0F0A6-A349-4E36-ACFC-C63C1DD709F8}" type="pres">
      <dgm:prSet presAssocID="{74A8F8E5-4547-4EFC-B585-05533FFF942C}" presName="textparent_4" presStyleLbl="node1" presStyleIdx="0" presStyleCnt="0"/>
      <dgm:spPr/>
    </dgm:pt>
    <dgm:pt modelId="{97DF209F-62FC-4021-81FF-F44EDA79B171}" type="pres">
      <dgm:prSet presAssocID="{74A8F8E5-4547-4EFC-B585-05533FFF942C}" presName="text_4" presStyleLbl="revTx" presStyleIdx="2" presStyleCnt="5" custScaleX="297915">
        <dgm:presLayoutVars>
          <dgm:bulletEnabled val="1"/>
        </dgm:presLayoutVars>
      </dgm:prSet>
      <dgm:spPr/>
    </dgm:pt>
    <dgm:pt modelId="{62FA3872-BB0E-43AC-9937-FAB4654B2941}" type="pres">
      <dgm:prSet presAssocID="{0DDF84EB-D777-4468-959D-1FC58DE1248B}" presName="picture_5" presStyleCnt="0"/>
      <dgm:spPr/>
    </dgm:pt>
    <dgm:pt modelId="{B94BBABE-2AFC-44CD-B289-0746D5BEBD2F}" type="pres">
      <dgm:prSet presAssocID="{0DDF84EB-D777-4468-959D-1FC58DE1248B}" presName="pictureRepeatNode" presStyleLbl="alignImgPlace1" presStyleIdx="4" presStyleCnt="6"/>
      <dgm:spPr/>
    </dgm:pt>
    <dgm:pt modelId="{E73D31CC-9844-425B-ABBB-6CE245B9DC1B}" type="pres">
      <dgm:prSet presAssocID="{4B75740B-1782-4EC8-B00C-6967C6FA4216}" presName="line_5" presStyleLbl="parChTrans1D1" presStyleIdx="3" presStyleCnt="5"/>
      <dgm:spPr>
        <a:ln>
          <a:solidFill>
            <a:schemeClr val="accent2"/>
          </a:solidFill>
        </a:ln>
      </dgm:spPr>
    </dgm:pt>
    <dgm:pt modelId="{B0BE0B95-D9A4-48BE-B4BF-53263F65E811}" type="pres">
      <dgm:prSet presAssocID="{4B75740B-1782-4EC8-B00C-6967C6FA4216}" presName="textparent_5" presStyleLbl="node1" presStyleIdx="0" presStyleCnt="0"/>
      <dgm:spPr/>
    </dgm:pt>
    <dgm:pt modelId="{D999BF47-A8B7-43B6-BE3C-08F38517ABA9}" type="pres">
      <dgm:prSet presAssocID="{4B75740B-1782-4EC8-B00C-6967C6FA4216}" presName="text_5" presStyleLbl="revTx" presStyleIdx="3" presStyleCnt="5" custScaleX="277614">
        <dgm:presLayoutVars>
          <dgm:bulletEnabled val="1"/>
        </dgm:presLayoutVars>
      </dgm:prSet>
      <dgm:spPr/>
    </dgm:pt>
    <dgm:pt modelId="{0D625C82-A21A-4B99-9998-CF7CFD4B0111}" type="pres">
      <dgm:prSet presAssocID="{73156142-2092-49CD-9D47-A087A081181C}" presName="picture_6" presStyleCnt="0"/>
      <dgm:spPr/>
    </dgm:pt>
    <dgm:pt modelId="{98E9A7EE-ACBE-46BA-BD61-D0D06AFB7AC5}" type="pres">
      <dgm:prSet presAssocID="{73156142-2092-49CD-9D47-A087A081181C}" presName="pictureRepeatNode" presStyleLbl="alignImgPlace1" presStyleIdx="5" presStyleCnt="6"/>
      <dgm:spPr/>
    </dgm:pt>
    <dgm:pt modelId="{B83520AA-6690-4229-8C90-9A438440288D}" type="pres">
      <dgm:prSet presAssocID="{D6719E3D-0F8D-4383-B55D-F8E7BCEC0597}" presName="line_6" presStyleLbl="parChTrans1D1" presStyleIdx="4" presStyleCnt="5" custFlipVert="1" custSzY="8040" custScaleX="82166"/>
      <dgm:spPr>
        <a:ln>
          <a:solidFill>
            <a:schemeClr val="accent3"/>
          </a:solidFill>
        </a:ln>
      </dgm:spPr>
    </dgm:pt>
    <dgm:pt modelId="{27B6977D-753B-46D5-9AE4-969F79822F76}" type="pres">
      <dgm:prSet presAssocID="{D6719E3D-0F8D-4383-B55D-F8E7BCEC0597}" presName="textparent_6" presStyleLbl="node1" presStyleIdx="0" presStyleCnt="0"/>
      <dgm:spPr/>
    </dgm:pt>
    <dgm:pt modelId="{18CD3964-379D-4A00-85B3-FC1D33A78D32}" type="pres">
      <dgm:prSet presAssocID="{D6719E3D-0F8D-4383-B55D-F8E7BCEC0597}" presName="text_6" presStyleLbl="revTx" presStyleIdx="4" presStyleCnt="5" custScaleX="295900">
        <dgm:presLayoutVars>
          <dgm:bulletEnabled val="1"/>
        </dgm:presLayoutVars>
      </dgm:prSet>
      <dgm:spPr/>
    </dgm:pt>
  </dgm:ptLst>
  <dgm:cxnLst>
    <dgm:cxn modelId="{AA173B0B-DE61-438F-A6E5-CAB3B8BD05AF}" srcId="{24B7935B-188F-46EB-8731-75BAAFC16594}" destId="{A3E34C6A-C51F-4D7A-A60D-F06814CA73F9}" srcOrd="0" destOrd="0" parTransId="{5C35F32A-169F-4F10-8CB5-A10D8154CE9E}" sibTransId="{FFFB0917-8D1B-4094-A3DC-26215DD40C65}"/>
    <dgm:cxn modelId="{7CCFC810-69BB-4FEF-8510-454CF21618FF}" srcId="{24B7935B-188F-46EB-8731-75BAAFC16594}" destId="{C1664F76-AEE6-43A8-86C3-CA7728A103B4}" srcOrd="2" destOrd="0" parTransId="{897CB2BC-BFA4-419B-B239-D527C736716B}" sibTransId="{997C7CAA-65CD-4A6C-98F3-857437FDB7AA}"/>
    <dgm:cxn modelId="{F8BC8618-FD04-4042-99E5-4B6FDAA33257}" type="presOf" srcId="{FFFB0917-8D1B-4094-A3DC-26215DD40C65}" destId="{E19E7CB5-8171-4EF7-AB10-FE6873E95F41}" srcOrd="0" destOrd="0" presId="urn:microsoft.com/office/officeart/2008/layout/CircularPictureCallout"/>
    <dgm:cxn modelId="{40B6D328-01E9-4AD1-8B0C-2BE2A7454855}" type="presOf" srcId="{E685E072-60C9-4266-B4F4-AC263DA90F32}" destId="{09031E24-3EDB-4856-9EAA-9CBE4B66DCDA}" srcOrd="0" destOrd="0" presId="urn:microsoft.com/office/officeart/2008/layout/CircularPictureCallout"/>
    <dgm:cxn modelId="{C834065D-1391-439B-A714-F938136ED4CC}" srcId="{24B7935B-188F-46EB-8731-75BAAFC16594}" destId="{4B75740B-1782-4EC8-B00C-6967C6FA4216}" srcOrd="4" destOrd="0" parTransId="{1F35B021-E2C8-463A-8FDF-E0249BE4CDB7}" sibTransId="{0DDF84EB-D777-4468-959D-1FC58DE1248B}"/>
    <dgm:cxn modelId="{061D695F-D9D5-4B45-90DA-A6706B4D2EDB}" type="presOf" srcId="{0DDF84EB-D777-4468-959D-1FC58DE1248B}" destId="{B94BBABE-2AFC-44CD-B289-0746D5BEBD2F}" srcOrd="0" destOrd="0" presId="urn:microsoft.com/office/officeart/2008/layout/CircularPictureCallout"/>
    <dgm:cxn modelId="{EA94C052-C7B6-44E5-B41E-C17C179FF809}" type="presOf" srcId="{74A8F8E5-4547-4EFC-B585-05533FFF942C}" destId="{97DF209F-62FC-4021-81FF-F44EDA79B171}" srcOrd="0" destOrd="0" presId="urn:microsoft.com/office/officeart/2008/layout/CircularPictureCallout"/>
    <dgm:cxn modelId="{B6AE0F5A-7528-4015-AABF-8214E28CCB85}" type="presOf" srcId="{A3E34C6A-C51F-4D7A-A60D-F06814CA73F9}" destId="{60AE2611-72CD-4F92-A3D2-54EE76A44065}" srcOrd="0" destOrd="0" presId="urn:microsoft.com/office/officeart/2008/layout/CircularPictureCallout"/>
    <dgm:cxn modelId="{B1E8D37D-BC4C-4808-92DC-A907BFB366DA}" type="presOf" srcId="{D6719E3D-0F8D-4383-B55D-F8E7BCEC0597}" destId="{18CD3964-379D-4A00-85B3-FC1D33A78D32}" srcOrd="0" destOrd="0" presId="urn:microsoft.com/office/officeart/2008/layout/CircularPictureCallout"/>
    <dgm:cxn modelId="{0C4E8EA1-011C-4DEC-B826-851E860C8DB5}" srcId="{24B7935B-188F-46EB-8731-75BAAFC16594}" destId="{D6719E3D-0F8D-4383-B55D-F8E7BCEC0597}" srcOrd="5" destOrd="0" parTransId="{0A08B039-0BA9-4A4D-8C36-1AF0396B6F31}" sibTransId="{73156142-2092-49CD-9D47-A087A081181C}"/>
    <dgm:cxn modelId="{E3087DB0-ED05-47C8-BC22-8A7AB2AE7CBF}" type="presOf" srcId="{B90BB562-31F2-4D01-9282-1042E8FF204A}" destId="{9C540903-53D6-4673-8ED7-367C5467F1C7}" srcOrd="0" destOrd="0" presId="urn:microsoft.com/office/officeart/2008/layout/CircularPictureCallout"/>
    <dgm:cxn modelId="{42107FB1-1E57-463A-99B3-CDAF89942318}" type="presOf" srcId="{4B75740B-1782-4EC8-B00C-6967C6FA4216}" destId="{D999BF47-A8B7-43B6-BE3C-08F38517ABA9}" srcOrd="0" destOrd="0" presId="urn:microsoft.com/office/officeart/2008/layout/CircularPictureCallout"/>
    <dgm:cxn modelId="{CC9535B5-D609-4F1F-9F03-04164B1F8086}" type="presOf" srcId="{73156142-2092-49CD-9D47-A087A081181C}" destId="{98E9A7EE-ACBE-46BA-BD61-D0D06AFB7AC5}" srcOrd="0" destOrd="0" presId="urn:microsoft.com/office/officeart/2008/layout/CircularPictureCallout"/>
    <dgm:cxn modelId="{4056FBC8-2801-489F-8308-938CB8367413}" type="presOf" srcId="{997C7CAA-65CD-4A6C-98F3-857437FDB7AA}" destId="{93E729C6-AD0A-46BA-8FFB-D246C42F6EF7}" srcOrd="0" destOrd="0" presId="urn:microsoft.com/office/officeart/2008/layout/CircularPictureCallout"/>
    <dgm:cxn modelId="{13A0ECC9-DED0-4B1E-A957-67F29B3C4F3D}" type="presOf" srcId="{C1664F76-AEE6-43A8-86C3-CA7728A103B4}" destId="{DE122427-719E-4005-9E0E-CF24C2EBE92E}" srcOrd="0" destOrd="0" presId="urn:microsoft.com/office/officeart/2008/layout/CircularPictureCallout"/>
    <dgm:cxn modelId="{F2DC1ECA-3F08-40FB-8F19-9FA51CB89F1F}" srcId="{24B7935B-188F-46EB-8731-75BAAFC16594}" destId="{74A8F8E5-4547-4EFC-B585-05533FFF942C}" srcOrd="3" destOrd="0" parTransId="{05D1E12E-FF14-4BCE-85F5-4461DCB6A820}" sibTransId="{E685E072-60C9-4266-B4F4-AC263DA90F32}"/>
    <dgm:cxn modelId="{0810FECF-C467-4D0C-BD1B-87B66984A995}" srcId="{24B7935B-188F-46EB-8731-75BAAFC16594}" destId="{B462FDF7-AB39-44E9-A72E-AC46EFFBAB04}" srcOrd="1" destOrd="0" parTransId="{E607952E-CD09-4F9E-A503-2EA9D4B77272}" sibTransId="{B90BB562-31F2-4D01-9282-1042E8FF204A}"/>
    <dgm:cxn modelId="{925818E8-ED42-4BA7-BA9C-5AAF05A27E3C}" type="presOf" srcId="{24B7935B-188F-46EB-8731-75BAAFC16594}" destId="{5A045B3A-E971-49A3-B640-5A76321B2C32}" srcOrd="0" destOrd="0" presId="urn:microsoft.com/office/officeart/2008/layout/CircularPictureCallout"/>
    <dgm:cxn modelId="{66BDB4F1-2B63-448F-8A45-BE755B5101A0}" type="presOf" srcId="{B462FDF7-AB39-44E9-A72E-AC46EFFBAB04}" destId="{6A5FA2E9-85A6-46BD-8E4E-E84169BD1583}" srcOrd="0" destOrd="0" presId="urn:microsoft.com/office/officeart/2008/layout/CircularPictureCallout"/>
    <dgm:cxn modelId="{2ECFEF06-B799-415C-BCF9-3CA423FE543F}" type="presParOf" srcId="{5A045B3A-E971-49A3-B640-5A76321B2C32}" destId="{8993EBDB-BC5A-4C45-80B8-5BFAECCAB228}" srcOrd="0" destOrd="0" presId="urn:microsoft.com/office/officeart/2008/layout/CircularPictureCallout"/>
    <dgm:cxn modelId="{91551320-C6B0-435D-AA07-4EC96B72B9AD}" type="presParOf" srcId="{8993EBDB-BC5A-4C45-80B8-5BFAECCAB228}" destId="{EC3A3DD5-FDB5-4D33-962F-8135C3C4B03E}" srcOrd="0" destOrd="0" presId="urn:microsoft.com/office/officeart/2008/layout/CircularPictureCallout"/>
    <dgm:cxn modelId="{B187406B-DE59-4988-9A57-F9066E64E8D4}" type="presParOf" srcId="{EC3A3DD5-FDB5-4D33-962F-8135C3C4B03E}" destId="{E19E7CB5-8171-4EF7-AB10-FE6873E95F41}" srcOrd="0" destOrd="0" presId="urn:microsoft.com/office/officeart/2008/layout/CircularPictureCallout"/>
    <dgm:cxn modelId="{E091C809-5D4D-48F7-A9BA-D78F1A02BAF0}" type="presParOf" srcId="{8993EBDB-BC5A-4C45-80B8-5BFAECCAB228}" destId="{60AE2611-72CD-4F92-A3D2-54EE76A44065}" srcOrd="1" destOrd="0" presId="urn:microsoft.com/office/officeart/2008/layout/CircularPictureCallout"/>
    <dgm:cxn modelId="{8F42C159-8297-4856-B5EC-864D1510E59C}" type="presParOf" srcId="{8993EBDB-BC5A-4C45-80B8-5BFAECCAB228}" destId="{CA8FA09D-9EC0-4917-B8B9-102AE5EDB129}" srcOrd="2" destOrd="0" presId="urn:microsoft.com/office/officeart/2008/layout/CircularPictureCallout"/>
    <dgm:cxn modelId="{C8769F0D-31BF-494D-BDCA-D65B50F8F80C}" type="presParOf" srcId="{CA8FA09D-9EC0-4917-B8B9-102AE5EDB129}" destId="{9C540903-53D6-4673-8ED7-367C5467F1C7}" srcOrd="0" destOrd="0" presId="urn:microsoft.com/office/officeart/2008/layout/CircularPictureCallout"/>
    <dgm:cxn modelId="{5E7142C6-DA9A-488F-8639-6B81C004EFA9}" type="presParOf" srcId="{8993EBDB-BC5A-4C45-80B8-5BFAECCAB228}" destId="{34B8D2DE-A8D0-41B9-8F60-12BDA88C7125}" srcOrd="3" destOrd="0" presId="urn:microsoft.com/office/officeart/2008/layout/CircularPictureCallout"/>
    <dgm:cxn modelId="{6E97D27C-1ACC-45AF-BB65-7A14AD98BE66}" type="presParOf" srcId="{8993EBDB-BC5A-4C45-80B8-5BFAECCAB228}" destId="{ECF2E1DE-45B5-4B83-BE74-008ADB6A10B8}" srcOrd="4" destOrd="0" presId="urn:microsoft.com/office/officeart/2008/layout/CircularPictureCallout"/>
    <dgm:cxn modelId="{A37B32B2-D42B-48B5-9006-191036E024D7}" type="presParOf" srcId="{ECF2E1DE-45B5-4B83-BE74-008ADB6A10B8}" destId="{6A5FA2E9-85A6-46BD-8E4E-E84169BD1583}" srcOrd="0" destOrd="0" presId="urn:microsoft.com/office/officeart/2008/layout/CircularPictureCallout"/>
    <dgm:cxn modelId="{8B7CD858-F9DC-494F-8847-709291437BB2}" type="presParOf" srcId="{8993EBDB-BC5A-4C45-80B8-5BFAECCAB228}" destId="{7392887C-F24A-46B5-972E-0AB98DD26E19}" srcOrd="5" destOrd="0" presId="urn:microsoft.com/office/officeart/2008/layout/CircularPictureCallout"/>
    <dgm:cxn modelId="{CF5CBEE4-9D94-48B7-BA8C-DB4B66F6C4A1}" type="presParOf" srcId="{7392887C-F24A-46B5-972E-0AB98DD26E19}" destId="{93E729C6-AD0A-46BA-8FFB-D246C42F6EF7}" srcOrd="0" destOrd="0" presId="urn:microsoft.com/office/officeart/2008/layout/CircularPictureCallout"/>
    <dgm:cxn modelId="{C8A4415A-4E33-4604-A0EB-4313A4E4AA75}" type="presParOf" srcId="{8993EBDB-BC5A-4C45-80B8-5BFAECCAB228}" destId="{93CD61AE-5F4E-4E9E-97B2-0CA42F9158D1}" srcOrd="6" destOrd="0" presId="urn:microsoft.com/office/officeart/2008/layout/CircularPictureCallout"/>
    <dgm:cxn modelId="{61C87B86-1B57-4787-8A5D-33EC54ED3865}" type="presParOf" srcId="{8993EBDB-BC5A-4C45-80B8-5BFAECCAB228}" destId="{C80B6CF3-029C-4304-87CF-0C1AE07BE616}" srcOrd="7" destOrd="0" presId="urn:microsoft.com/office/officeart/2008/layout/CircularPictureCallout"/>
    <dgm:cxn modelId="{85007A4B-0C93-4477-AB6B-905966411E1D}" type="presParOf" srcId="{C80B6CF3-029C-4304-87CF-0C1AE07BE616}" destId="{DE122427-719E-4005-9E0E-CF24C2EBE92E}" srcOrd="0" destOrd="0" presId="urn:microsoft.com/office/officeart/2008/layout/CircularPictureCallout"/>
    <dgm:cxn modelId="{DC4E544B-5C65-4219-BC59-0778A5817645}" type="presParOf" srcId="{8993EBDB-BC5A-4C45-80B8-5BFAECCAB228}" destId="{B923F1BC-9564-4F02-B632-C37F460EA023}" srcOrd="8" destOrd="0" presId="urn:microsoft.com/office/officeart/2008/layout/CircularPictureCallout"/>
    <dgm:cxn modelId="{C862D9B2-0172-463E-8DE5-CF83AA6C02E2}" type="presParOf" srcId="{B923F1BC-9564-4F02-B632-C37F460EA023}" destId="{09031E24-3EDB-4856-9EAA-9CBE4B66DCDA}" srcOrd="0" destOrd="0" presId="urn:microsoft.com/office/officeart/2008/layout/CircularPictureCallout"/>
    <dgm:cxn modelId="{FBCBA5B6-1E29-416C-9965-CEFC9AD84E2B}" type="presParOf" srcId="{8993EBDB-BC5A-4C45-80B8-5BFAECCAB228}" destId="{EC741BB3-7C1A-425D-AAE7-D1D5AF066BE0}" srcOrd="9" destOrd="0" presId="urn:microsoft.com/office/officeart/2008/layout/CircularPictureCallout"/>
    <dgm:cxn modelId="{76FCE8E0-4EE2-4C76-A518-54A6D42D8CA6}" type="presParOf" srcId="{8993EBDB-BC5A-4C45-80B8-5BFAECCAB228}" destId="{19A0F0A6-A349-4E36-ACFC-C63C1DD709F8}" srcOrd="10" destOrd="0" presId="urn:microsoft.com/office/officeart/2008/layout/CircularPictureCallout"/>
    <dgm:cxn modelId="{C7665836-4E5A-4EC6-A017-D6ED8A42CC0B}" type="presParOf" srcId="{19A0F0A6-A349-4E36-ACFC-C63C1DD709F8}" destId="{97DF209F-62FC-4021-81FF-F44EDA79B171}" srcOrd="0" destOrd="0" presId="urn:microsoft.com/office/officeart/2008/layout/CircularPictureCallout"/>
    <dgm:cxn modelId="{82E04D4A-D61F-4FCB-9847-CFB3F8D69F75}" type="presParOf" srcId="{8993EBDB-BC5A-4C45-80B8-5BFAECCAB228}" destId="{62FA3872-BB0E-43AC-9937-FAB4654B2941}" srcOrd="11" destOrd="0" presId="urn:microsoft.com/office/officeart/2008/layout/CircularPictureCallout"/>
    <dgm:cxn modelId="{B87F1E5F-E7D5-4EF6-B764-D8A0EAE84D64}" type="presParOf" srcId="{62FA3872-BB0E-43AC-9937-FAB4654B2941}" destId="{B94BBABE-2AFC-44CD-B289-0746D5BEBD2F}" srcOrd="0" destOrd="0" presId="urn:microsoft.com/office/officeart/2008/layout/CircularPictureCallout"/>
    <dgm:cxn modelId="{FFD59A49-4053-428B-AB7B-FAEF6FA3E048}" type="presParOf" srcId="{8993EBDB-BC5A-4C45-80B8-5BFAECCAB228}" destId="{E73D31CC-9844-425B-ABBB-6CE245B9DC1B}" srcOrd="12" destOrd="0" presId="urn:microsoft.com/office/officeart/2008/layout/CircularPictureCallout"/>
    <dgm:cxn modelId="{CC2BA6A9-E786-4F97-A338-45BCCF0CDFC0}" type="presParOf" srcId="{8993EBDB-BC5A-4C45-80B8-5BFAECCAB228}" destId="{B0BE0B95-D9A4-48BE-B4BF-53263F65E811}" srcOrd="13" destOrd="0" presId="urn:microsoft.com/office/officeart/2008/layout/CircularPictureCallout"/>
    <dgm:cxn modelId="{3BBC1EA3-C5FE-4E95-80E9-71960F4B7037}" type="presParOf" srcId="{B0BE0B95-D9A4-48BE-B4BF-53263F65E811}" destId="{D999BF47-A8B7-43B6-BE3C-08F38517ABA9}" srcOrd="0" destOrd="0" presId="urn:microsoft.com/office/officeart/2008/layout/CircularPictureCallout"/>
    <dgm:cxn modelId="{C6F89EF9-C791-4EC9-983F-526869E76F4D}" type="presParOf" srcId="{8993EBDB-BC5A-4C45-80B8-5BFAECCAB228}" destId="{0D625C82-A21A-4B99-9998-CF7CFD4B0111}" srcOrd="14" destOrd="0" presId="urn:microsoft.com/office/officeart/2008/layout/CircularPictureCallout"/>
    <dgm:cxn modelId="{3063D6E7-4092-465A-98E7-26957A9A0DBB}" type="presParOf" srcId="{0D625C82-A21A-4B99-9998-CF7CFD4B0111}" destId="{98E9A7EE-ACBE-46BA-BD61-D0D06AFB7AC5}" srcOrd="0" destOrd="0" presId="urn:microsoft.com/office/officeart/2008/layout/CircularPictureCallout"/>
    <dgm:cxn modelId="{927F7923-8134-4BF9-912C-A1A7DBD49F13}" type="presParOf" srcId="{8993EBDB-BC5A-4C45-80B8-5BFAECCAB228}" destId="{B83520AA-6690-4229-8C90-9A438440288D}" srcOrd="15" destOrd="0" presId="urn:microsoft.com/office/officeart/2008/layout/CircularPictureCallout"/>
    <dgm:cxn modelId="{32CF19B7-1257-4114-B297-DA5E600CD42E}" type="presParOf" srcId="{8993EBDB-BC5A-4C45-80B8-5BFAECCAB228}" destId="{27B6977D-753B-46D5-9AE4-969F79822F76}" srcOrd="16" destOrd="0" presId="urn:microsoft.com/office/officeart/2008/layout/CircularPictureCallout"/>
    <dgm:cxn modelId="{6396E8AF-C991-4386-BA32-0036864FCF32}" type="presParOf" srcId="{27B6977D-753B-46D5-9AE4-969F79822F76}" destId="{18CD3964-379D-4A00-85B3-FC1D33A78D3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66259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680646" y="922487"/>
          <a:ext cx="3855048" cy="461428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>
        <a:xfrm>
          <a:off x="782128" y="1614408"/>
          <a:ext cx="3753566" cy="461428"/>
        </a:xfrm>
        <a:prstGeom prst="rect">
          <a:avLst/>
        </a:prstGeom>
      </dgm:spPr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>
        <a:xfrm>
          <a:off x="680646" y="2306329"/>
          <a:ext cx="3855048" cy="461428"/>
        </a:xfrm>
        <a:prstGeom prst="rect">
          <a:avLst/>
        </a:prstGeom>
      </dgm:spPr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>
        <a:xfrm>
          <a:off x="350001" y="2998250"/>
          <a:ext cx="4185694" cy="461428"/>
        </a:xfrm>
        <a:prstGeom prst="rect">
          <a:avLst/>
        </a:prstGeom>
      </dgm:spPr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520AA-6690-4229-8C90-9A438440288D}">
      <dsp:nvSpPr>
        <dsp:cNvPr id="0" name=""/>
        <dsp:cNvSpPr/>
      </dsp:nvSpPr>
      <dsp:spPr>
        <a:xfrm flipV="1">
          <a:off x="2809993" y="4801104"/>
          <a:ext cx="4258027" cy="804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D31CC-9844-425B-ABBB-6CE245B9DC1B}">
      <dsp:nvSpPr>
        <dsp:cNvPr id="0" name=""/>
        <dsp:cNvSpPr/>
      </dsp:nvSpPr>
      <dsp:spPr>
        <a:xfrm>
          <a:off x="2347894" y="3931026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41BB3-7C1A-425D-AAE7-D1D5AF066BE0}">
      <dsp:nvSpPr>
        <dsp:cNvPr id="0" name=""/>
        <dsp:cNvSpPr/>
      </dsp:nvSpPr>
      <dsp:spPr>
        <a:xfrm>
          <a:off x="2347894" y="2709333"/>
          <a:ext cx="4089347" cy="0"/>
        </a:xfrm>
        <a:prstGeom prst="line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D61AE-5F4E-4E9E-97B2-0CA42F9158D1}">
      <dsp:nvSpPr>
        <dsp:cNvPr id="0" name=""/>
        <dsp:cNvSpPr/>
      </dsp:nvSpPr>
      <dsp:spPr>
        <a:xfrm>
          <a:off x="2347894" y="1487640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8D2DE-A8D0-41B9-8F60-12BDA88C7125}">
      <dsp:nvSpPr>
        <dsp:cNvPr id="0" name=""/>
        <dsp:cNvSpPr/>
      </dsp:nvSpPr>
      <dsp:spPr>
        <a:xfrm>
          <a:off x="2347894" y="613542"/>
          <a:ext cx="5182225" cy="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E7CB5-8171-4EF7-AB10-FE6873E95F41}">
      <dsp:nvSpPr>
        <dsp:cNvPr id="0" name=""/>
        <dsp:cNvSpPr/>
      </dsp:nvSpPr>
      <dsp:spPr>
        <a:xfrm>
          <a:off x="208297" y="569735"/>
          <a:ext cx="4279195" cy="4279195"/>
        </a:xfrm>
        <a:prstGeom prst="ellipse">
          <a:avLst/>
        </a:prstGeom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E2611-72CD-4F92-A3D2-54EE76A44065}">
      <dsp:nvSpPr>
        <dsp:cNvPr id="0" name=""/>
        <dsp:cNvSpPr/>
      </dsp:nvSpPr>
      <dsp:spPr>
        <a:xfrm>
          <a:off x="703551" y="1407079"/>
          <a:ext cx="3271478" cy="16868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400" kern="1200" dirty="0">
              <a:latin typeface="+mj-lt"/>
            </a:rPr>
            <a:t>French National Research Institute fully dedicated</a:t>
          </a:r>
          <a:br>
            <a:rPr lang="en-US" sz="2400" kern="1200" dirty="0">
              <a:latin typeface="+mj-lt"/>
            </a:rPr>
          </a:br>
          <a:r>
            <a:rPr lang="en-US" sz="2400" kern="1200" dirty="0">
              <a:latin typeface="+mj-lt"/>
            </a:rPr>
            <a:t>to Offshore Renewable Energies</a:t>
          </a:r>
          <a:endParaRPr lang="fr-FR" sz="2400" kern="1200" dirty="0">
            <a:latin typeface="+mn-lt"/>
          </a:endParaRPr>
        </a:p>
      </dsp:txBody>
      <dsp:txXfrm>
        <a:off x="703551" y="1407079"/>
        <a:ext cx="3271478" cy="1686855"/>
      </dsp:txXfrm>
    </dsp:sp>
    <dsp:sp modelId="{9C540903-53D6-4673-8ED7-367C5467F1C7}">
      <dsp:nvSpPr>
        <dsp:cNvPr id="0" name=""/>
        <dsp:cNvSpPr/>
      </dsp:nvSpPr>
      <dsp:spPr>
        <a:xfrm>
          <a:off x="7070068" y="15349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A2E9-85A6-46BD-8E4E-E84169BD1583}">
      <dsp:nvSpPr>
        <dsp:cNvPr id="0" name=""/>
        <dsp:cNvSpPr/>
      </dsp:nvSpPr>
      <dsp:spPr>
        <a:xfrm>
          <a:off x="7990172" y="153491"/>
          <a:ext cx="795560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accent3"/>
              </a:solidFill>
            </a:rPr>
            <a:t>Staff </a:t>
          </a:r>
          <a:r>
            <a:rPr lang="fr-FR" sz="1400" b="1" kern="1200" dirty="0">
              <a:solidFill>
                <a:schemeClr val="accent3"/>
              </a:solidFill>
            </a:rPr>
            <a:t>70</a:t>
          </a:r>
          <a:endParaRPr lang="fr-FR" sz="1400" kern="1200" dirty="0">
            <a:solidFill>
              <a:schemeClr val="accent3"/>
            </a:solidFill>
          </a:endParaRPr>
        </a:p>
      </dsp:txBody>
      <dsp:txXfrm>
        <a:off x="7990172" y="153491"/>
        <a:ext cx="795560" cy="920103"/>
      </dsp:txXfrm>
    </dsp:sp>
    <dsp:sp modelId="{93E729C6-AD0A-46BA-8FFB-D246C42F6EF7}">
      <dsp:nvSpPr>
        <dsp:cNvPr id="0" name=""/>
        <dsp:cNvSpPr/>
      </dsp:nvSpPr>
      <dsp:spPr>
        <a:xfrm>
          <a:off x="6267023" y="1027589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22427-719E-4005-9E0E-CF24C2EBE92E}">
      <dsp:nvSpPr>
        <dsp:cNvPr id="0" name=""/>
        <dsp:cNvSpPr/>
      </dsp:nvSpPr>
      <dsp:spPr>
        <a:xfrm>
          <a:off x="7187126" y="1027589"/>
          <a:ext cx="114606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solidFill>
                <a:srgbClr val="F39200"/>
              </a:solidFill>
            </a:rPr>
            <a:t>Since</a:t>
          </a:r>
          <a:r>
            <a:rPr lang="fr-FR" sz="1400" kern="1200" dirty="0">
              <a:solidFill>
                <a:srgbClr val="F39200"/>
              </a:solidFill>
            </a:rPr>
            <a:t> </a:t>
          </a:r>
          <a:r>
            <a:rPr lang="fr-FR" sz="1400" b="1" kern="1200" dirty="0">
              <a:solidFill>
                <a:srgbClr val="F39200"/>
              </a:solidFill>
            </a:rPr>
            <a:t>2012</a:t>
          </a:r>
        </a:p>
      </dsp:txBody>
      <dsp:txXfrm>
        <a:off x="7187126" y="1027589"/>
        <a:ext cx="1146065" cy="920103"/>
      </dsp:txXfrm>
    </dsp:sp>
    <dsp:sp modelId="{09031E24-3EDB-4856-9EAA-9CBE4B66DCDA}">
      <dsp:nvSpPr>
        <dsp:cNvPr id="0" name=""/>
        <dsp:cNvSpPr/>
      </dsp:nvSpPr>
      <dsp:spPr>
        <a:xfrm>
          <a:off x="5977190" y="224928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209F-62FC-4021-81FF-F44EDA79B171}">
      <dsp:nvSpPr>
        <dsp:cNvPr id="0" name=""/>
        <dsp:cNvSpPr/>
      </dsp:nvSpPr>
      <dsp:spPr>
        <a:xfrm>
          <a:off x="6897294" y="2249281"/>
          <a:ext cx="3115544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2"/>
              </a:solidFill>
            </a:rPr>
            <a:t>€6M </a:t>
          </a:r>
          <a:r>
            <a:rPr lang="fr-FR" sz="1400" kern="1200" dirty="0">
              <a:solidFill>
                <a:schemeClr val="tx2"/>
              </a:solidFill>
            </a:rPr>
            <a:t>budget in 2021</a:t>
          </a:r>
          <a:br>
            <a:rPr lang="fr-FR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100% allocated to R&amp;D</a:t>
          </a:r>
          <a:endParaRPr lang="fr-FR" sz="1400" kern="1200" dirty="0">
            <a:solidFill>
              <a:schemeClr val="tx2"/>
            </a:solidFill>
          </a:endParaRPr>
        </a:p>
      </dsp:txBody>
      <dsp:txXfrm>
        <a:off x="6897294" y="2249281"/>
        <a:ext cx="3115544" cy="920103"/>
      </dsp:txXfrm>
    </dsp:sp>
    <dsp:sp modelId="{B94BBABE-2AFC-44CD-B289-0746D5BEBD2F}">
      <dsp:nvSpPr>
        <dsp:cNvPr id="0" name=""/>
        <dsp:cNvSpPr/>
      </dsp:nvSpPr>
      <dsp:spPr>
        <a:xfrm>
          <a:off x="6267023" y="3470974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9BF47-A8B7-43B6-BE3C-08F38517ABA9}">
      <dsp:nvSpPr>
        <dsp:cNvPr id="0" name=""/>
        <dsp:cNvSpPr/>
      </dsp:nvSpPr>
      <dsp:spPr>
        <a:xfrm>
          <a:off x="7187126" y="3470974"/>
          <a:ext cx="282610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kern="1200" noProof="0" dirty="0">
              <a:solidFill>
                <a:schemeClr val="accent2"/>
              </a:solidFill>
              <a:latin typeface="+mn-lt"/>
            </a:rPr>
          </a:br>
          <a:r>
            <a:rPr lang="en-GB" sz="1400" kern="12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kern="12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kern="120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kern="1200" noProof="0" dirty="0">
            <a:solidFill>
              <a:schemeClr val="accent2"/>
            </a:solidFill>
            <a:latin typeface="+mn-lt"/>
          </a:endParaRPr>
        </a:p>
      </dsp:txBody>
      <dsp:txXfrm>
        <a:off x="7187126" y="3470974"/>
        <a:ext cx="2826105" cy="920103"/>
      </dsp:txXfrm>
    </dsp:sp>
    <dsp:sp modelId="{98E9A7EE-ACBE-46BA-BD61-D0D06AFB7AC5}">
      <dsp:nvSpPr>
        <dsp:cNvPr id="0" name=""/>
        <dsp:cNvSpPr/>
      </dsp:nvSpPr>
      <dsp:spPr>
        <a:xfrm>
          <a:off x="7070068" y="4345072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D3964-379D-4A00-85B3-FC1D33A78D32}">
      <dsp:nvSpPr>
        <dsp:cNvPr id="0" name=""/>
        <dsp:cNvSpPr/>
      </dsp:nvSpPr>
      <dsp:spPr>
        <a:xfrm>
          <a:off x="7990172" y="4345072"/>
          <a:ext cx="2024899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kern="1200" noProof="0" dirty="0">
              <a:solidFill>
                <a:schemeClr val="accent3"/>
              </a:solidFill>
              <a:latin typeface="+mn-lt"/>
            </a:rPr>
            <a:t>nvestment plan</a:t>
          </a:r>
        </a:p>
      </dsp:txBody>
      <dsp:txXfrm>
        <a:off x="7990172" y="4345072"/>
        <a:ext cx="2024899" cy="920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: python-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toolbox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6AD2E8-C84E-4487-8DBF-92B58597E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1D08B-3721-407E-9A4F-483D03CCC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FAD2-AD1C-4CAC-9746-58D3A7E99AB4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3F18C-F5D1-4233-94A5-08B2B3A11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A3BEF5-CCF8-4EB2-BE95-9EC2D2AFD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9D30-C2E4-4CCC-B74A-E6CBF0173A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1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8724C-4082-4A62-9CB8-290F4BA50CE1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063-CB90-49EF-B8C9-CA492ED8A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5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1E1E535-CBE0-4D75-932F-F1BDF300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1147BF-A242-4BBB-8097-C7D7E83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675" y="6356350"/>
            <a:ext cx="43847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6022B4-FFB4-44F8-BF29-4690BFA44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363" y="388312"/>
            <a:ext cx="9318476" cy="111095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710546-4752-45CE-B022-500D9F9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3651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33B219-03AA-489B-9BF3-796BD627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75412-95F4-461A-BB9B-C4A0420D9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0" b="5875"/>
          <a:stretch/>
        </p:blipFill>
        <p:spPr>
          <a:xfrm>
            <a:off x="9409038" y="3729933"/>
            <a:ext cx="2782962" cy="315878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45E2DE-F4DC-4CCF-B89A-AC4DB1076D6E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6D9265-42CA-46A3-B7DF-808FB14C9B31}"/>
              </a:ext>
            </a:extLst>
          </p:cNvPr>
          <p:cNvCxnSpPr>
            <a:cxnSpLocks/>
          </p:cNvCxnSpPr>
          <p:nvPr userDrawn="1"/>
        </p:nvCxnSpPr>
        <p:spPr>
          <a:xfrm>
            <a:off x="-1" y="1871524"/>
            <a:ext cx="118444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CB5D92E-DE67-448E-B371-6A2343C00C9F}"/>
              </a:ext>
            </a:extLst>
          </p:cNvPr>
          <p:cNvSpPr txBox="1"/>
          <p:nvPr userDrawn="1"/>
        </p:nvSpPr>
        <p:spPr>
          <a:xfrm rot="16200000">
            <a:off x="10992383" y="3442686"/>
            <a:ext cx="2171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>
                <a:solidFill>
                  <a:schemeClr val="bg1"/>
                </a:solidFill>
              </a:rPr>
              <a:t>© Jeremy Bishop / </a:t>
            </a:r>
            <a:r>
              <a:rPr lang="fr-FR" sz="800" dirty="0" err="1">
                <a:solidFill>
                  <a:schemeClr val="bg1"/>
                </a:solidFill>
              </a:rPr>
              <a:t>StockSnap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2A049-D9C4-4570-8C80-3462EAB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842FD7-C732-48B4-AE5B-5AEA6BAA8F75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6C5B90D-0470-407C-B883-83EA6D6F9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363" y="1256232"/>
            <a:ext cx="11489107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4A73FAF-BEF9-4A91-8EB7-CFFF6C68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D9297-3AF7-4D8D-B9BF-DFE9F02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5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FB3FA-1999-4D6D-B2E0-C72D1D2C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766" y="6356350"/>
            <a:ext cx="436761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411EB1-F757-4CBD-B4D7-2A88C4C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3F603-1062-4C00-850A-EF75CD3BD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363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25193-3B32-40C2-969D-CC1F829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8571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75DAF-7CBB-4E8B-8845-7F93FDE2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751EC92-B63F-46DA-9969-2379B731FDEB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C19341-C980-4280-A5C4-1CFB291F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EFCB2-1116-49F9-9261-402ADFD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20B70-B1A7-43E9-9845-24C4840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CD54A6-0A8F-4F58-AE92-8C22B6B41532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6EB76C-3342-4EA6-8B5B-8C566BC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FB84BE-6267-4E48-B160-C39C09B5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65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DCBB30-FAEC-485D-90EA-2727A0B8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9F359-B463-49BB-BF66-5F98FACB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3" y="388832"/>
            <a:ext cx="9682383" cy="5341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B300AD-3B82-4C1C-9987-7CE2C752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0404" y="1239141"/>
            <a:ext cx="6298250" cy="548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7A8BB-C6C5-4280-80CE-1B31A2A5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563" y="1239141"/>
            <a:ext cx="4965819" cy="49394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8A841-4CF0-40A8-82FF-2D959125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3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D8A4A9-E4E7-4369-8A73-EF426AA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4"/>
            <a:ext cx="9711583" cy="57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E55F7-B941-45CD-B591-E6C3965C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3" y="1290420"/>
            <a:ext cx="11459908" cy="487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5D34D75-C16B-4318-9BED-BDCA70E60C09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3A3477B-B143-4FDD-92E4-7B68BB98D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4221" y="6356350"/>
            <a:ext cx="442577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4BF610A-D3FA-46B5-82C4-907A8C4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563" y="6356350"/>
            <a:ext cx="47856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8F7A41-DBA2-4B2C-BAF0-7FF70475D7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93" y="388210"/>
            <a:ext cx="1502878" cy="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forms.gle/QfxrfTnN2anhtUg7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aLX_ryKkh0?start=12&amp;feature=oembed" TargetMode="External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FAST/python-toolbox" TargetMode="External"/><Relationship Id="rId2" Type="http://schemas.openxmlformats.org/officeDocument/2006/relationships/hyperlink" Target="https://github.com/OpenFAST/python-toolbo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drien-hirvoas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FC72-42E5-4316-9F6B-D112FC879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D0726D-3728-4FBD-BA6E-5EC5CB24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1889799"/>
          </a:xfrm>
        </p:spPr>
        <p:txBody>
          <a:bodyPr>
            <a:normAutofit fontScale="70000" lnSpcReduction="20000"/>
          </a:bodyPr>
          <a:lstStyle/>
          <a:p>
            <a:r>
              <a:rPr lang="fr-FR" sz="4200" b="1" dirty="0"/>
              <a:t>Wind Turbine Modeling Workshop</a:t>
            </a:r>
          </a:p>
          <a:p>
            <a:endParaRPr lang="fr-FR" dirty="0"/>
          </a:p>
          <a:p>
            <a:r>
              <a:rPr lang="fr-FR" dirty="0"/>
              <a:t>Adrien Hirvoas, </a:t>
            </a:r>
            <a:r>
              <a:rPr lang="fr-FR" dirty="0" err="1"/>
              <a:t>Ph.D</a:t>
            </a:r>
            <a:r>
              <a:rPr lang="fr-FR" dirty="0"/>
              <a:t>. -  FEM</a:t>
            </a:r>
          </a:p>
          <a:p>
            <a:endParaRPr lang="fr-FR" dirty="0"/>
          </a:p>
          <a:p>
            <a:r>
              <a:rPr lang="fr-FR" dirty="0"/>
              <a:t>ISEN </a:t>
            </a:r>
            <a:r>
              <a:rPr lang="fr-FR" dirty="0" err="1"/>
              <a:t>Yncréa</a:t>
            </a:r>
            <a:r>
              <a:rPr lang="fr-FR" dirty="0"/>
              <a:t> Ouest </a:t>
            </a:r>
          </a:p>
          <a:p>
            <a:r>
              <a:rPr lang="fr-FR" dirty="0"/>
              <a:t>March 8th-13th, 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8168D1-8538-47AF-B4E7-E5263049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A985B-4C5D-49E8-A4C8-0190C872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9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8D658-765D-9002-F767-063EF29C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31DB4B-D756-7EEF-DBE9-192370A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94DB89-CEF0-A7BE-763F-6F3578F6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884087-4F46-8417-393D-F55F5FB37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1070"/>
            <a:ext cx="12192000" cy="4781204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84F9A9E-DFE8-28D8-28E3-15B43CBE71A3}"/>
              </a:ext>
            </a:extLst>
          </p:cNvPr>
          <p:cNvSpPr/>
          <p:nvPr/>
        </p:nvSpPr>
        <p:spPr>
          <a:xfrm>
            <a:off x="1619182" y="4533642"/>
            <a:ext cx="1695420" cy="167678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42E2FC-C75C-F809-AC00-C8FACC899775}"/>
              </a:ext>
            </a:extLst>
          </p:cNvPr>
          <p:cNvSpPr/>
          <p:nvPr/>
        </p:nvSpPr>
        <p:spPr>
          <a:xfrm>
            <a:off x="1799225" y="4104756"/>
            <a:ext cx="1335334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Fixed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09A4D0-F63A-9827-CB80-8900CD8D83CA}"/>
              </a:ext>
            </a:extLst>
          </p:cNvPr>
          <p:cNvSpPr/>
          <p:nvPr/>
        </p:nvSpPr>
        <p:spPr>
          <a:xfrm>
            <a:off x="6630357" y="4533642"/>
            <a:ext cx="1695420" cy="167678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5F5D6-EF11-764A-9F62-C4EFD9C605FA}"/>
              </a:ext>
            </a:extLst>
          </p:cNvPr>
          <p:cNvSpPr/>
          <p:nvPr/>
        </p:nvSpPr>
        <p:spPr>
          <a:xfrm>
            <a:off x="6682029" y="4104756"/>
            <a:ext cx="1571793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Floating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39B14EE3-6566-6845-955F-3B88FAE0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Offshore wind turbines (still in development)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2432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C3078-9CA4-A8AE-ABD2-08D2D8DD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E4293-25A5-64FD-22DB-28525E0B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4250193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pPr marL="0" indent="0" algn="just">
              <a:buNone/>
            </a:pPr>
            <a:r>
              <a:rPr lang="en-US" dirty="0"/>
              <a:t>Lower wind cost of energy requires technology advancement through improved engineering capability founded on physics.</a:t>
            </a:r>
          </a:p>
          <a:p>
            <a:pPr marL="0" indent="0" algn="just">
              <a:buNone/>
            </a:pPr>
            <a:r>
              <a:rPr lang="en-US" b="1" dirty="0"/>
              <a:t>What?</a:t>
            </a:r>
          </a:p>
          <a:p>
            <a:pPr marL="0" indent="0" algn="just">
              <a:buNone/>
            </a:pPr>
            <a:r>
              <a:rPr lang="en-US" dirty="0"/>
              <a:t>Improved physics-based engineering design competence and software needed to advance wind energy technology.</a:t>
            </a:r>
          </a:p>
          <a:p>
            <a:pPr marL="0" indent="0" algn="just">
              <a:buNone/>
            </a:pPr>
            <a:r>
              <a:rPr lang="en-US" b="1" dirty="0"/>
              <a:t>How?</a:t>
            </a:r>
          </a:p>
          <a:p>
            <a:pPr marL="0" indent="0" algn="just">
              <a:buNone/>
            </a:pPr>
            <a:r>
              <a:rPr lang="en-US" dirty="0"/>
              <a:t>Use the knowledge, data, and results from broader wind research to improve physics-based engineering design competence and software.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B6B9EA-5473-4898-B9A4-EA3DC6B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B4C656-CA10-F0F8-D33E-47C00C29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26A22D-DC35-928C-07B7-BB8E7AB4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16" y="1484057"/>
            <a:ext cx="2159717" cy="11844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CD9236-6D58-F455-BDB6-B2EA6B000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366" y="1422856"/>
            <a:ext cx="2163097" cy="12066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CB22BA-D8D7-5894-37C4-E26C8D33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55" y="4810185"/>
            <a:ext cx="2163097" cy="1420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80497-F2BE-1077-B151-4DC9FEA6A363}"/>
              </a:ext>
            </a:extLst>
          </p:cNvPr>
          <p:cNvSpPr/>
          <p:nvPr/>
        </p:nvSpPr>
        <p:spPr>
          <a:xfrm>
            <a:off x="7080068" y="3099289"/>
            <a:ext cx="23036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Engineering Design </a:t>
            </a:r>
            <a:r>
              <a:rPr lang="fr-FR" dirty="0" err="1">
                <a:solidFill>
                  <a:schemeClr val="tx1"/>
                </a:solidFill>
              </a:rPr>
              <a:t>Competence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Models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1793F6F8-D29A-29ED-5DCB-9A81D4C91931}"/>
              </a:ext>
            </a:extLst>
          </p:cNvPr>
          <p:cNvSpPr/>
          <p:nvPr/>
        </p:nvSpPr>
        <p:spPr>
          <a:xfrm>
            <a:off x="7792121" y="1903873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EA76A107-4DE1-4892-DD63-700FD75A64C2}"/>
              </a:ext>
            </a:extLst>
          </p:cNvPr>
          <p:cNvSpPr/>
          <p:nvPr/>
        </p:nvSpPr>
        <p:spPr>
          <a:xfrm rot="2634699">
            <a:off x="6202445" y="2903420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C6373A29-B253-4BF6-E29C-0C051362CEBA}"/>
              </a:ext>
            </a:extLst>
          </p:cNvPr>
          <p:cNvSpPr/>
          <p:nvPr/>
        </p:nvSpPr>
        <p:spPr>
          <a:xfrm rot="7936943">
            <a:off x="9514939" y="2866538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2121D7F5-2366-4398-E35B-7BD7C27B46F1}"/>
              </a:ext>
            </a:extLst>
          </p:cNvPr>
          <p:cNvSpPr/>
          <p:nvPr/>
        </p:nvSpPr>
        <p:spPr>
          <a:xfrm>
            <a:off x="8012671" y="4067948"/>
            <a:ext cx="438463" cy="687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A7BEC6-CA1E-3096-2F6C-990930E216E1}"/>
              </a:ext>
            </a:extLst>
          </p:cNvPr>
          <p:cNvSpPr txBox="1"/>
          <p:nvPr/>
        </p:nvSpPr>
        <p:spPr>
          <a:xfrm>
            <a:off x="5872605" y="174051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Physic-Based</a:t>
            </a:r>
            <a:endParaRPr lang="fr-FR" dirty="0"/>
          </a:p>
          <a:p>
            <a:pPr algn="ctr"/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3D004E-260A-FE19-D47A-8EF0ABC636E1}"/>
              </a:ext>
            </a:extLst>
          </p:cNvPr>
          <p:cNvSpPr txBox="1"/>
          <p:nvPr/>
        </p:nvSpPr>
        <p:spPr>
          <a:xfrm>
            <a:off x="9138254" y="1704517"/>
            <a:ext cx="122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Real-World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ECB477-5139-74DC-1934-075AF469915E}"/>
              </a:ext>
            </a:extLst>
          </p:cNvPr>
          <p:cNvSpPr txBox="1"/>
          <p:nvPr/>
        </p:nvSpPr>
        <p:spPr>
          <a:xfrm>
            <a:off x="7400683" y="4953857"/>
            <a:ext cx="166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Advanced Wind</a:t>
            </a:r>
          </a:p>
          <a:p>
            <a:pPr algn="ctr"/>
            <a:r>
              <a:rPr lang="fr-FR" dirty="0"/>
              <a:t>Energy</a:t>
            </a:r>
          </a:p>
          <a:p>
            <a:pPr algn="ctr"/>
            <a:r>
              <a:rPr lang="fr-FR" dirty="0" err="1"/>
              <a:t>Technology</a:t>
            </a:r>
            <a:r>
              <a:rPr lang="fr-FR" dirty="0"/>
              <a:t> at </a:t>
            </a:r>
          </a:p>
          <a:p>
            <a:pPr algn="ctr"/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1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5D2C52-CD01-E978-4429-367D12C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42A-7007-14BD-D659-5A4DF6AF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Coupling Between Fluids, Structures, and Controls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88A9B-3DF7-8C12-4697-6381FFA6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2EB5F-5074-BA73-4868-0C9398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B393-0D3A-41B8-8C6D-748D5ADE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791481"/>
            <a:ext cx="2513887" cy="18126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87EB6-8F3B-4F4B-993E-2871601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79" y="4264605"/>
            <a:ext cx="3078688" cy="1821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21FF2-D4B6-448E-8B1A-A4917548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75" y="1618430"/>
            <a:ext cx="3033886" cy="1755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643804-6DB8-420E-9B97-B43A17F9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19" y="4618454"/>
            <a:ext cx="821918" cy="1579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C7E491-B4AB-4296-B997-7E42B835D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4" y="2496401"/>
            <a:ext cx="3305834" cy="3305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8">
            <a:extLst>
              <a:ext uri="{FF2B5EF4-FFF2-40B4-BE49-F238E27FC236}">
                <a16:creationId xmlns:a16="http://schemas.microsoft.com/office/drawing/2014/main" id="{AFB98C1F-22E1-4D08-BEBE-03B72E2DC2F7}"/>
              </a:ext>
            </a:extLst>
          </p:cNvPr>
          <p:cNvSpPr txBox="1"/>
          <p:nvPr/>
        </p:nvSpPr>
        <p:spPr>
          <a:xfrm>
            <a:off x="865752" y="3684673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Aerodynamics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9239DF0D-6937-4E28-9927-6B96DF81B7BC}"/>
              </a:ext>
            </a:extLst>
          </p:cNvPr>
          <p:cNvSpPr txBox="1"/>
          <p:nvPr/>
        </p:nvSpPr>
        <p:spPr>
          <a:xfrm>
            <a:off x="1264646" y="4134533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Structures</a:t>
            </a:r>
          </a:p>
        </p:txBody>
      </p:sp>
      <p:sp>
        <p:nvSpPr>
          <p:cNvPr id="13" name="ZoneTexte 20">
            <a:extLst>
              <a:ext uri="{FF2B5EF4-FFF2-40B4-BE49-F238E27FC236}">
                <a16:creationId xmlns:a16="http://schemas.microsoft.com/office/drawing/2014/main" id="{5C10EFA4-ADF9-4171-B682-103C0FB06495}"/>
              </a:ext>
            </a:extLst>
          </p:cNvPr>
          <p:cNvSpPr txBox="1"/>
          <p:nvPr/>
        </p:nvSpPr>
        <p:spPr>
          <a:xfrm>
            <a:off x="9259863" y="337437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Controls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AD215810-798D-456B-8EA3-AA0618A99398}"/>
              </a:ext>
            </a:extLst>
          </p:cNvPr>
          <p:cNvSpPr txBox="1"/>
          <p:nvPr/>
        </p:nvSpPr>
        <p:spPr>
          <a:xfrm>
            <a:off x="9597285" y="38202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Hydrodynamics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8C3D18-6B45-4D13-BCD2-19801A122D76}"/>
              </a:ext>
            </a:extLst>
          </p:cNvPr>
          <p:cNvSpPr/>
          <p:nvPr/>
        </p:nvSpPr>
        <p:spPr>
          <a:xfrm rot="892939">
            <a:off x="3098482" y="3339773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215DC47-9DAF-49F4-B8B5-A5F6DDECE26E}"/>
              </a:ext>
            </a:extLst>
          </p:cNvPr>
          <p:cNvSpPr/>
          <p:nvPr/>
        </p:nvSpPr>
        <p:spPr>
          <a:xfrm rot="19836166">
            <a:off x="2760883" y="4783886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92307DB-0B9F-4A13-8D05-A375951F8FB1}"/>
              </a:ext>
            </a:extLst>
          </p:cNvPr>
          <p:cNvSpPr/>
          <p:nvPr/>
        </p:nvSpPr>
        <p:spPr>
          <a:xfrm rot="8879092">
            <a:off x="7397292" y="2902419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E398522-408E-43C1-8DB3-FD60F05FD97D}"/>
              </a:ext>
            </a:extLst>
          </p:cNvPr>
          <p:cNvSpPr/>
          <p:nvPr/>
        </p:nvSpPr>
        <p:spPr>
          <a:xfrm rot="12352341">
            <a:off x="7653315" y="4224474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2EC5-2774-F692-2B43-523BCE0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9A566-B697-19C7-4483-521E4500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7491060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a Digital Twin ? (For you)</a:t>
            </a:r>
          </a:p>
          <a:p>
            <a:pPr marL="0" indent="0">
              <a:buNone/>
            </a:pPr>
            <a:r>
              <a:rPr lang="en-US" dirty="0"/>
              <a:t>An online survey:  </a:t>
            </a:r>
            <a:r>
              <a:rPr lang="en-US" dirty="0">
                <a:hlinkClick r:id="rId2"/>
              </a:rPr>
              <a:t>https://forms.gle/QfxrfTnN2anhtUg7A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responses:</a:t>
            </a:r>
          </a:p>
          <a:p>
            <a:r>
              <a:rPr lang="fr-FR" dirty="0"/>
              <a:t>A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model, able to </a:t>
            </a:r>
            <a:r>
              <a:rPr lang="fr-FR" dirty="0" err="1"/>
              <a:t>simulate</a:t>
            </a:r>
            <a:r>
              <a:rPr lang="fr-FR" dirty="0"/>
              <a:t> the full </a:t>
            </a:r>
            <a:r>
              <a:rPr lang="fr-FR" dirty="0" err="1"/>
              <a:t>behavior</a:t>
            </a:r>
            <a:r>
              <a:rPr lang="fr-FR" dirty="0"/>
              <a:t> of an asset</a:t>
            </a:r>
          </a:p>
          <a:p>
            <a:r>
              <a:rPr lang="fr-FR" dirty="0"/>
              <a:t>A model </a:t>
            </a:r>
            <a:r>
              <a:rPr lang="fr-FR" dirty="0" err="1"/>
              <a:t>similar</a:t>
            </a:r>
            <a:r>
              <a:rPr lang="fr-FR" dirty="0"/>
              <a:t> to a real system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on the real asset</a:t>
            </a:r>
          </a:p>
          <a:p>
            <a:r>
              <a:rPr lang="fr-FR" dirty="0"/>
              <a:t>A 3D model</a:t>
            </a:r>
          </a:p>
          <a:p>
            <a:r>
              <a:rPr lang="fr-FR" dirty="0"/>
              <a:t>Simulation of a </a:t>
            </a:r>
            <a:r>
              <a:rPr lang="fr-FR" dirty="0" err="1"/>
              <a:t>manufacturing</a:t>
            </a:r>
            <a:r>
              <a:rPr lang="fr-FR" dirty="0"/>
              <a:t> asset</a:t>
            </a:r>
          </a:p>
          <a:p>
            <a:r>
              <a:rPr lang="fr-FR" dirty="0"/>
              <a:t>A </a:t>
            </a:r>
            <a:r>
              <a:rPr lang="fr-FR" dirty="0" err="1"/>
              <a:t>moving</a:t>
            </a:r>
            <a:r>
              <a:rPr lang="fr-FR" dirty="0"/>
              <a:t> model</a:t>
            </a:r>
          </a:p>
          <a:p>
            <a:r>
              <a:rPr lang="fr-FR" dirty="0"/>
              <a:t>All of the </a:t>
            </a:r>
            <a:r>
              <a:rPr lang="fr-FR" dirty="0" err="1"/>
              <a:t>above</a:t>
            </a:r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know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FB0690-5B50-1C17-521F-A6A7DBDE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F6500-EA37-FC98-3161-E2384CFA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5A8D9B-E967-6D0D-6940-BA577B9F5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71" y="1558559"/>
            <a:ext cx="4708097" cy="47080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4BAAA3-1626-AC20-7EDE-31A6E59CD8CE}"/>
              </a:ext>
            </a:extLst>
          </p:cNvPr>
          <p:cNvSpPr/>
          <p:nvPr/>
        </p:nvSpPr>
        <p:spPr>
          <a:xfrm>
            <a:off x="7631842" y="5317724"/>
            <a:ext cx="118368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13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076A1-6468-96C8-A281-74E2AED7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150E3-E673-B370-8D1D-4B59CAB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3675099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Digital </a:t>
            </a:r>
            <a:r>
              <a:rPr lang="fr-FR" b="1" dirty="0" err="1"/>
              <a:t>Twin</a:t>
            </a:r>
            <a:r>
              <a:rPr lang="fr-FR" b="1" dirty="0"/>
              <a:t> - Wind Turbine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What for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 operational expenditure (OPEX)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Streamline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Anticipate life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future designs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72B178-F299-17BD-CAE5-126BD7C6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DA51D8-997A-F49A-E5A0-554A921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14</a:t>
            </a:fld>
            <a:endParaRPr lang="fr-FR"/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666BDF8D-839A-42A7-674D-17C2D7A6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38" y="1660838"/>
            <a:ext cx="8443168" cy="4356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384AA-D4A9-62E7-2C92-8B9DDB9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8583">
            <a:off x="4331187" y="1778785"/>
            <a:ext cx="1534619" cy="12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5071369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408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: An Open-Source Tool for Wind Turbine Physics-Based Engineering Modeling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16</a:t>
            </a:fld>
            <a:endParaRPr lang="fr-FR"/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EF716EA6-9718-2369-6417-76CB755CDE7B}"/>
              </a:ext>
            </a:extLst>
          </p:cNvPr>
          <p:cNvSpPr txBox="1">
            <a:spLocks/>
          </p:cNvSpPr>
          <p:nvPr/>
        </p:nvSpPr>
        <p:spPr>
          <a:xfrm>
            <a:off x="355787" y="1666077"/>
            <a:ext cx="391437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An open-source wind turbine physics-based engineering tool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Mathematical models are implemented in distinct modules &amp; interconnected to solve for the global, coupled, dynamic response of a system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Currently an open-source code-development community for physics-based engineering models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5BD724B3-1260-8ECF-61E7-CF6643D1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24" y="1744119"/>
            <a:ext cx="6979537" cy="39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5667932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 - inputs and outputs</a:t>
            </a:r>
          </a:p>
          <a:p>
            <a:pPr marL="0" indent="0">
              <a:buNone/>
            </a:pPr>
            <a:r>
              <a:rPr lang="en-US" u="sng" dirty="0"/>
              <a:t>Inputs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One main file (extension .</a:t>
            </a:r>
            <a:r>
              <a:rPr lang="en-US" dirty="0" err="1"/>
              <a:t>fst</a:t>
            </a:r>
            <a:r>
              <a:rPr lang="en-US" dirty="0"/>
              <a:t>) which references other files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17</a:t>
            </a:fld>
            <a:endParaRPr lang="fr-FR"/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2AF94CB2-B785-432A-D809-54A63B98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915" y="2976591"/>
            <a:ext cx="7860171" cy="3259095"/>
          </a:xfrm>
          <a:prstGeom prst="rect">
            <a:avLst/>
          </a:prstGeom>
        </p:spPr>
      </p:pic>
      <p:sp>
        <p:nvSpPr>
          <p:cNvPr id="65" name="Espace réservé du contenu 2">
            <a:extLst>
              <a:ext uri="{FF2B5EF4-FFF2-40B4-BE49-F238E27FC236}">
                <a16:creationId xmlns:a16="http://schemas.microsoft.com/office/drawing/2014/main" id="{EEFB61CC-7C8D-6B23-DFC4-A230E882EF46}"/>
              </a:ext>
            </a:extLst>
          </p:cNvPr>
          <p:cNvSpPr txBox="1">
            <a:spLocks/>
          </p:cNvSpPr>
          <p:nvPr/>
        </p:nvSpPr>
        <p:spPr>
          <a:xfrm>
            <a:off x="6096000" y="1256232"/>
            <a:ext cx="566793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Inputs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One data file (.out or .</a:t>
            </a:r>
            <a:r>
              <a:rPr lang="en-US" dirty="0" err="1"/>
              <a:t>outb</a:t>
            </a:r>
            <a:r>
              <a:rPr lang="en-US" dirty="0"/>
              <a:t>) with time series </a:t>
            </a:r>
            <a:r>
              <a:rPr lang="fr-FR" dirty="0"/>
              <a:t>of </a:t>
            </a:r>
            <a:r>
              <a:rPr lang="fr-FR" dirty="0" err="1"/>
              <a:t>selected</a:t>
            </a:r>
            <a:r>
              <a:rPr lang="fr-FR" dirty="0"/>
              <a:t> output channels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fr-FR" dirty="0" err="1"/>
              <a:t>Optional</a:t>
            </a:r>
            <a:r>
              <a:rPr lang="fr-FR" dirty="0"/>
              <a:t> files: </a:t>
            </a:r>
            <a:r>
              <a:rPr lang="fr-FR" dirty="0" err="1"/>
              <a:t>summary</a:t>
            </a:r>
            <a:r>
              <a:rPr lang="fr-FR" dirty="0"/>
              <a:t> (.</a:t>
            </a:r>
            <a:r>
              <a:rPr lang="fr-FR" dirty="0" err="1"/>
              <a:t>sum</a:t>
            </a:r>
            <a:r>
              <a:rPr lang="fr-FR" dirty="0"/>
              <a:t>), </a:t>
            </a:r>
            <a:r>
              <a:rPr lang="fr-FR" dirty="0" err="1"/>
              <a:t>echo</a:t>
            </a:r>
            <a:r>
              <a:rPr lang="fr-FR" dirty="0"/>
              <a:t> (.</a:t>
            </a:r>
            <a:r>
              <a:rPr lang="fr-FR" dirty="0" err="1"/>
              <a:t>ech</a:t>
            </a:r>
            <a:r>
              <a:rPr lang="fr-FR" dirty="0"/>
              <a:t>), </a:t>
            </a:r>
            <a:r>
              <a:rPr lang="fr-FR" dirty="0" err="1"/>
              <a:t>linearization</a:t>
            </a:r>
            <a:r>
              <a:rPr lang="fr-FR" dirty="0"/>
              <a:t> (.lin), </a:t>
            </a:r>
            <a:r>
              <a:rPr lang="fr-FR" dirty="0" err="1"/>
              <a:t>visualization</a:t>
            </a:r>
            <a:r>
              <a:rPr lang="fr-FR" dirty="0"/>
              <a:t> (</a:t>
            </a:r>
            <a:r>
              <a:rPr lang="fr-FR" dirty="0" err="1"/>
              <a:t>vtk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717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7789518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Let’s practice – Prerequisites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The open-source Python distribution platform ANACONDA</a:t>
            </a:r>
          </a:p>
          <a:p>
            <a:pPr marL="457200" lvl="1" indent="0">
              <a:buNone/>
            </a:pPr>
            <a:r>
              <a:rPr lang="fr-FR" dirty="0"/>
              <a:t>To download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edition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click </a:t>
            </a:r>
            <a:r>
              <a:rPr lang="fr-FR" dirty="0" err="1">
                <a:hlinkClick r:id="rId2"/>
              </a:rPr>
              <a:t>here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Download and extract/save in an accessible local folder the attached compressed file: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18</a:t>
            </a:fld>
            <a:endParaRPr lang="fr-FR"/>
          </a:p>
        </p:txBody>
      </p:sp>
      <p:pic>
        <p:nvPicPr>
          <p:cNvPr id="1026" name="Picture 2" descr="upload.wikimedia.org/wikipedia/en/c/cd/Anaconda...">
            <a:extLst>
              <a:ext uri="{FF2B5EF4-FFF2-40B4-BE49-F238E27FC236}">
                <a16:creationId xmlns:a16="http://schemas.microsoft.com/office/drawing/2014/main" id="{DF5E6395-7CE3-ABEB-37C8-F88E6DE87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881" y="1393841"/>
            <a:ext cx="1661850" cy="82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C53BBC-710E-0B8C-921C-3C4DCE632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748" y="2726947"/>
            <a:ext cx="7727111" cy="31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75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154331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Let’s practice – installation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76910FA-C9A9-545A-D228-A5854548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654837"/>
              </p:ext>
            </p:extLst>
          </p:nvPr>
        </p:nvGraphicFramePr>
        <p:xfrm>
          <a:off x="1937856" y="1673975"/>
          <a:ext cx="895105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27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1652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25874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Windows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dirty="0"/>
                        <a:t>Use the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precompiled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executable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sng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openfast_x64.exe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folder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by opening a command prompt, moving into the directory containing the executable, and running a simple test command: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dirty="0" err="1"/>
                        <a:t>Conda</a:t>
                      </a:r>
                      <a:r>
                        <a:rPr lang="fr-FR" dirty="0"/>
                        <a:t> Installation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an anaconda prompt command 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dirty="0"/>
                        <a:t>Install </a:t>
                      </a:r>
                      <a:r>
                        <a:rPr lang="fr-FR" dirty="0" err="1"/>
                        <a:t>OpenFAST</a:t>
                      </a:r>
                      <a:r>
                        <a:rPr lang="fr-FR" dirty="0"/>
                        <a:t> in a new </a:t>
                      </a:r>
                      <a:r>
                        <a:rPr lang="fr-FR" dirty="0" err="1"/>
                        <a:t>environment</a:t>
                      </a:r>
                      <a:endParaRPr lang="fr-FR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1B4855B5-0CFD-9E65-53D5-E4BA408C3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59" y="1751098"/>
            <a:ext cx="545440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indows">
            <a:extLst>
              <a:ext uri="{FF2B5EF4-FFF2-40B4-BE49-F238E27FC236}">
                <a16:creationId xmlns:a16="http://schemas.microsoft.com/office/drawing/2014/main" id="{9E5C19F3-6DB8-2F40-6269-847A8ED7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56" y="1734380"/>
            <a:ext cx="2162961" cy="73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nux Logo - PNG and Vector - Logo Download">
            <a:extLst>
              <a:ext uri="{FF2B5EF4-FFF2-40B4-BE49-F238E27FC236}">
                <a16:creationId xmlns:a16="http://schemas.microsoft.com/office/drawing/2014/main" id="{E225AF0F-C0D6-457E-817C-DB17A0BA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49" y="1887383"/>
            <a:ext cx="1209414" cy="4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F24C6DD-EEC1-DBC4-18F7-181CABF8A8AB}"/>
              </a:ext>
            </a:extLst>
          </p:cNvPr>
          <p:cNvSpPr txBox="1"/>
          <p:nvPr/>
        </p:nvSpPr>
        <p:spPr>
          <a:xfrm>
            <a:off x="2718033" y="4955437"/>
            <a:ext cx="228299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cd  </a:t>
            </a:r>
            <a:r>
              <a:rPr lang="fr-FR" sz="18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8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\to\folder</a:t>
            </a:r>
            <a:endParaRPr lang="fr-FR" dirty="0"/>
          </a:p>
          <a:p>
            <a:r>
              <a:rPr lang="fr-FR" dirty="0"/>
              <a:t>openfast_x64.exe /h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CC581B1-E34D-FA1E-31FE-BB8E70DAA18E}"/>
              </a:ext>
            </a:extLst>
          </p:cNvPr>
          <p:cNvSpPr txBox="1"/>
          <p:nvPr/>
        </p:nvSpPr>
        <p:spPr>
          <a:xfrm>
            <a:off x="6121167" y="3602571"/>
            <a:ext cx="4672113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#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-- clone base –n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/>
              <a:t>#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OpenFAST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channel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–c </a:t>
            </a:r>
            <a:r>
              <a:rPr lang="fr-FR" dirty="0" err="1"/>
              <a:t>conda</a:t>
            </a:r>
            <a:r>
              <a:rPr lang="fr-FR" dirty="0"/>
              <a:t>-forge </a:t>
            </a:r>
            <a:r>
              <a:rPr lang="fr-FR" dirty="0" err="1"/>
              <a:t>openfast</a:t>
            </a:r>
            <a:r>
              <a:rPr lang="fr-FR" dirty="0"/>
              <a:t>==2.0.0</a:t>
            </a:r>
          </a:p>
          <a:p>
            <a:endParaRPr lang="fr-FR" dirty="0"/>
          </a:p>
          <a:p>
            <a:r>
              <a:rPr lang="fr-FR" dirty="0"/>
              <a:t># Test </a:t>
            </a:r>
            <a:r>
              <a:rPr lang="fr-FR" dirty="0" err="1"/>
              <a:t>OpenFAST</a:t>
            </a:r>
            <a:endParaRPr lang="fr-FR" dirty="0"/>
          </a:p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openfast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666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Workshop - Agenda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542146B-A24C-0C95-A506-FE98F5DCE06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26210080"/>
              </p:ext>
            </p:extLst>
          </p:nvPr>
        </p:nvGraphicFramePr>
        <p:xfrm>
          <a:off x="384175" y="1171569"/>
          <a:ext cx="11460162" cy="965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825">
                  <a:extLst>
                    <a:ext uri="{9D8B030D-6E8A-4147-A177-3AD203B41FA5}">
                      <a16:colId xmlns:a16="http://schemas.microsoft.com/office/drawing/2014/main" val="4022905570"/>
                    </a:ext>
                  </a:extLst>
                </a:gridCol>
                <a:gridCol w="5748337">
                  <a:extLst>
                    <a:ext uri="{9D8B030D-6E8A-4147-A177-3AD203B41FA5}">
                      <a16:colId xmlns:a16="http://schemas.microsoft.com/office/drawing/2014/main" val="1894682170"/>
                    </a:ext>
                  </a:extLst>
                </a:gridCol>
              </a:tblGrid>
              <a:tr h="4829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1: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Welcome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Introductions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Wind Turbine Modeling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Installation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Inputs and outputs workflow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Running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Modules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python-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toolbox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Installation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your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first simulation</a:t>
                      </a:r>
                    </a:p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2: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reminder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tutorial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Floating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Offshore Wind Turbine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Post-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digital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approach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Conclusion &amp; Question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836364"/>
                  </a:ext>
                </a:extLst>
              </a:tr>
              <a:tr h="48291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04011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046D6E-B2BE-3B5B-189F-104BC859A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1" y="3754121"/>
            <a:ext cx="3859460" cy="24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F998E-3A6F-2238-0560-F1D88D70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7A9AD-A835-F5FB-307D-96BC92F0F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Let’s practice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Inputs and outputs (in practice) – Typical folder: 00_OnshoreSteadyWindCtrl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600" dirty="0"/>
              <a:t>Running </a:t>
            </a:r>
            <a:r>
              <a:rPr lang="fr-FR" sz="1600" dirty="0" err="1"/>
              <a:t>OpenFAST</a:t>
            </a:r>
            <a:endParaRPr lang="fr-FR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4B00AB-4B48-9267-375C-74E0D501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14FC3C-8EAC-F38C-90BF-D62EADB6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13" name="Tableau 6">
            <a:extLst>
              <a:ext uri="{FF2B5EF4-FFF2-40B4-BE49-F238E27FC236}">
                <a16:creationId xmlns:a16="http://schemas.microsoft.com/office/drawing/2014/main" id="{F1D65F18-3920-05D8-4528-F7452006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236744"/>
              </p:ext>
            </p:extLst>
          </p:nvPr>
        </p:nvGraphicFramePr>
        <p:xfrm>
          <a:off x="1607890" y="2563118"/>
          <a:ext cx="8976220" cy="327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036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7646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33538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754649"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Windows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6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2452381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a terminal/command line</a:t>
                      </a:r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Navigate to the folder where the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executable is: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 the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executable with the main input file as argument:</a:t>
                      </a:r>
                      <a:endParaRPr lang="fr-FR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/>
                        <a:t>Open an Anaconda prompt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 err="1"/>
                        <a:t>Activate</a:t>
                      </a:r>
                      <a:r>
                        <a:rPr lang="fr-FR" sz="1600" dirty="0"/>
                        <a:t> the </a:t>
                      </a:r>
                      <a:r>
                        <a:rPr lang="fr-FR" sz="1600" dirty="0" err="1"/>
                        <a:t>environment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with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OpenFAST</a:t>
                      </a:r>
                      <a:endParaRPr lang="fr-FR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fr-FR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fr-FR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/>
                        <a:t>Call the </a:t>
                      </a:r>
                      <a:r>
                        <a:rPr lang="en-US" sz="1600" dirty="0" err="1"/>
                        <a:t>OpenFAST</a:t>
                      </a:r>
                      <a:r>
                        <a:rPr lang="en-US" sz="1600" dirty="0"/>
                        <a:t> command with the main input file as argument: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6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14" name="Picture 6">
            <a:extLst>
              <a:ext uri="{FF2B5EF4-FFF2-40B4-BE49-F238E27FC236}">
                <a16:creationId xmlns:a16="http://schemas.microsoft.com/office/drawing/2014/main" id="{70CFE589-F2A2-2882-3618-40AB066B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68" y="2650377"/>
            <a:ext cx="545440" cy="6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Windows">
            <a:extLst>
              <a:ext uri="{FF2B5EF4-FFF2-40B4-BE49-F238E27FC236}">
                <a16:creationId xmlns:a16="http://schemas.microsoft.com/office/drawing/2014/main" id="{D658077B-FEDC-C9C3-D02E-514E91E06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38" y="2606667"/>
            <a:ext cx="2162961" cy="6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Linux Logo - PNG and Vector - Logo Download">
            <a:extLst>
              <a:ext uri="{FF2B5EF4-FFF2-40B4-BE49-F238E27FC236}">
                <a16:creationId xmlns:a16="http://schemas.microsoft.com/office/drawing/2014/main" id="{86BFB2C8-E290-8073-0C26-AA629E9DD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440" y="2713578"/>
            <a:ext cx="1209414" cy="38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3554A2-453C-D21B-2F36-708399F100A0}"/>
              </a:ext>
            </a:extLst>
          </p:cNvPr>
          <p:cNvSpPr txBox="1"/>
          <p:nvPr/>
        </p:nvSpPr>
        <p:spPr>
          <a:xfrm>
            <a:off x="2559459" y="4267720"/>
            <a:ext cx="242245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cd  </a:t>
            </a:r>
            <a:r>
              <a:rPr lang="fr-FR" sz="14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4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</a:t>
            </a:r>
            <a:r>
              <a:rPr lang="en-US" sz="14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OnshoreStead</a:t>
            </a:r>
            <a:endParaRPr lang="fr-FR" sz="1400" dirty="0">
              <a:latin typeface="Consolas" panose="020B060902020403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619532-38A7-F03D-24B0-ABBE4AF12CA4}"/>
              </a:ext>
            </a:extLst>
          </p:cNvPr>
          <p:cNvSpPr txBox="1"/>
          <p:nvPr/>
        </p:nvSpPr>
        <p:spPr>
          <a:xfrm>
            <a:off x="2634800" y="5209594"/>
            <a:ext cx="187423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openfast_x64.exe 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0FCA25-94FC-080C-FA00-22BA2865C59A}"/>
              </a:ext>
            </a:extLst>
          </p:cNvPr>
          <p:cNvSpPr txBox="1"/>
          <p:nvPr/>
        </p:nvSpPr>
        <p:spPr>
          <a:xfrm>
            <a:off x="6521226" y="4020312"/>
            <a:ext cx="29674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onsolas" panose="020B0609020204030204" pitchFamily="49" charset="0"/>
              </a:rPr>
              <a:t>conda</a:t>
            </a:r>
            <a:r>
              <a:rPr lang="fr-FR" sz="1400" dirty="0">
                <a:latin typeface="Consolas" panose="020B0609020204030204" pitchFamily="49" charset="0"/>
              </a:rPr>
              <a:t> </a:t>
            </a:r>
            <a:r>
              <a:rPr lang="fr-FR" sz="1400" dirty="0" err="1">
                <a:latin typeface="Consolas" panose="020B0609020204030204" pitchFamily="49" charset="0"/>
              </a:rPr>
              <a:t>activate</a:t>
            </a:r>
            <a:r>
              <a:rPr lang="fr-FR" sz="1400" dirty="0">
                <a:latin typeface="Consolas" panose="020B0609020204030204" pitchFamily="49" charset="0"/>
              </a:rPr>
              <a:t> </a:t>
            </a:r>
            <a:r>
              <a:rPr lang="fr-FR" sz="1400" dirty="0" err="1">
                <a:latin typeface="Consolas" panose="020B0609020204030204" pitchFamily="49" charset="0"/>
              </a:rPr>
              <a:t>openfast_env</a:t>
            </a:r>
            <a:r>
              <a:rPr lang="fr-FR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9319CF-E781-D5BB-60BA-9810F1D0760F}"/>
              </a:ext>
            </a:extLst>
          </p:cNvPr>
          <p:cNvSpPr txBox="1"/>
          <p:nvPr/>
        </p:nvSpPr>
        <p:spPr>
          <a:xfrm>
            <a:off x="7366008" y="5030569"/>
            <a:ext cx="12779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onsolas" panose="020B0609020204030204" pitchFamily="49" charset="0"/>
              </a:rPr>
              <a:t>openfast</a:t>
            </a:r>
            <a:r>
              <a:rPr lang="fr-FR" sz="1400" dirty="0">
                <a:latin typeface="Consolas" panose="020B0609020204030204" pitchFamily="49" charset="0"/>
              </a:rPr>
              <a:t> /h</a:t>
            </a:r>
          </a:p>
        </p:txBody>
      </p:sp>
    </p:spTree>
    <p:extLst>
      <p:ext uri="{BB962C8B-B14F-4D97-AF65-F5344CB8AC3E}">
        <p14:creationId xmlns:p14="http://schemas.microsoft.com/office/powerpoint/2010/main" val="317395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8124587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852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C899-F9ED-B2B0-C2FF-E34EF59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264C34-3B22-62E6-FE6A-4126299E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7D6CD4-6637-ED9C-E3B5-55A797E9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22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F81A-CE67-421C-03F1-D2AB795E923A}"/>
              </a:ext>
            </a:extLst>
          </p:cNvPr>
          <p:cNvSpPr/>
          <p:nvPr/>
        </p:nvSpPr>
        <p:spPr>
          <a:xfrm>
            <a:off x="384563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94B6-3CA3-8D48-4D19-96E78BCEDD65}"/>
              </a:ext>
            </a:extLst>
          </p:cNvPr>
          <p:cNvSpPr/>
          <p:nvPr/>
        </p:nvSpPr>
        <p:spPr>
          <a:xfrm>
            <a:off x="326216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| Structural </a:t>
            </a:r>
            <a:r>
              <a:rPr lang="fr-FR" sz="1400" dirty="0" err="1">
                <a:solidFill>
                  <a:schemeClr val="tx1"/>
                </a:solidFill>
              </a:rPr>
              <a:t>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A17491-C425-7A40-43F1-9E34977F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8475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8FA29B-F4E1-8C0B-948A-852314100659}"/>
              </a:ext>
            </a:extLst>
          </p:cNvPr>
          <p:cNvSpPr/>
          <p:nvPr/>
        </p:nvSpPr>
        <p:spPr>
          <a:xfrm>
            <a:off x="2362278" y="2005927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5A1C58-A1DC-6913-27F0-CFBB10DC0F63}"/>
              </a:ext>
            </a:extLst>
          </p:cNvPr>
          <p:cNvSpPr/>
          <p:nvPr/>
        </p:nvSpPr>
        <p:spPr>
          <a:xfrm>
            <a:off x="2303931" y="2650697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  <a:r>
              <a:rPr lang="fr-FR" sz="1400" dirty="0" err="1">
                <a:solidFill>
                  <a:schemeClr val="tx1"/>
                </a:solidFill>
              </a:rPr>
              <a:t>Aerodynamics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E4881E9-9B27-07E7-8792-3F56BD2F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5" y="2023512"/>
            <a:ext cx="609600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5AFA2F-D78B-AA08-0F17-163B78D68A50}"/>
              </a:ext>
            </a:extLst>
          </p:cNvPr>
          <p:cNvSpPr/>
          <p:nvPr/>
        </p:nvSpPr>
        <p:spPr>
          <a:xfrm>
            <a:off x="4398338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0BE94-93E5-11DE-D120-63FF785253DF}"/>
              </a:ext>
            </a:extLst>
          </p:cNvPr>
          <p:cNvSpPr/>
          <p:nvPr/>
        </p:nvSpPr>
        <p:spPr>
          <a:xfrm>
            <a:off x="4339991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InflowWind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Wind </a:t>
            </a:r>
            <a:r>
              <a:rPr lang="fr-FR" sz="1400" dirty="0" err="1">
                <a:solidFill>
                  <a:schemeClr val="tx1"/>
                </a:solidFill>
              </a:rPr>
              <a:t>Inflow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F5440C7-BA86-7565-1985-524C7063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75" y="2018475"/>
            <a:ext cx="609600" cy="60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9B0ED4-157F-6D8D-DEDB-FB29DE4FB017}"/>
              </a:ext>
            </a:extLst>
          </p:cNvPr>
          <p:cNvSpPr/>
          <p:nvPr/>
        </p:nvSpPr>
        <p:spPr>
          <a:xfrm>
            <a:off x="6376051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035CE3-CA9D-FBD9-714D-430B20C940C4}"/>
              </a:ext>
            </a:extLst>
          </p:cNvPr>
          <p:cNvSpPr/>
          <p:nvPr/>
        </p:nvSpPr>
        <p:spPr>
          <a:xfrm>
            <a:off x="6317704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ServoDyn</a:t>
            </a:r>
            <a:r>
              <a:rPr lang="fr-FR" sz="1400" dirty="0">
                <a:solidFill>
                  <a:schemeClr val="tx1"/>
                </a:solidFill>
              </a:rPr>
              <a:t> |Control and </a:t>
            </a:r>
            <a:r>
              <a:rPr lang="fr-FR" sz="1400" dirty="0" err="1">
                <a:solidFill>
                  <a:schemeClr val="tx1"/>
                </a:solidFill>
              </a:rPr>
              <a:t>Electrical</a:t>
            </a:r>
            <a:r>
              <a:rPr lang="fr-FR" sz="1400" dirty="0">
                <a:solidFill>
                  <a:schemeClr val="tx1"/>
                </a:solidFill>
              </a:rPr>
              <a:t> Drive Dynamics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F4B9AE0-84C9-DCBF-097C-DD59FF6C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88" y="2018475"/>
            <a:ext cx="609600" cy="609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6212A9-1153-8B81-E0C2-94917303EA40}"/>
              </a:ext>
            </a:extLst>
          </p:cNvPr>
          <p:cNvSpPr/>
          <p:nvPr/>
        </p:nvSpPr>
        <p:spPr>
          <a:xfrm>
            <a:off x="8335934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8F209-D0C5-F81F-5D55-63729790DA75}"/>
              </a:ext>
            </a:extLst>
          </p:cNvPr>
          <p:cNvSpPr/>
          <p:nvPr/>
        </p:nvSpPr>
        <p:spPr>
          <a:xfrm>
            <a:off x="8277587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|</a:t>
            </a:r>
            <a:r>
              <a:rPr lang="fr-FR" sz="1400" dirty="0" err="1">
                <a:solidFill>
                  <a:schemeClr val="tx1"/>
                </a:solidFill>
              </a:rPr>
              <a:t>Hydrodynamics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6F8659C-0EB7-830B-6A7B-2D5FBBF51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71" y="2018475"/>
            <a:ext cx="609600" cy="609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A7D704-25CD-0053-88B1-51BC763036E0}"/>
              </a:ext>
            </a:extLst>
          </p:cNvPr>
          <p:cNvSpPr/>
          <p:nvPr/>
        </p:nvSpPr>
        <p:spPr>
          <a:xfrm>
            <a:off x="10313649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1C172A-464F-FC9A-3B56-B2359EB39D60}"/>
              </a:ext>
            </a:extLst>
          </p:cNvPr>
          <p:cNvSpPr/>
          <p:nvPr/>
        </p:nvSpPr>
        <p:spPr>
          <a:xfrm>
            <a:off x="10255302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</a:rPr>
              <a:t>MAP++</a:t>
            </a:r>
            <a:r>
              <a:rPr lang="fr-FR" sz="1400" dirty="0">
                <a:solidFill>
                  <a:schemeClr val="tx1"/>
                </a:solidFill>
              </a:rPr>
              <a:t> |Quasi </a:t>
            </a:r>
            <a:r>
              <a:rPr lang="fr-FR" sz="1400" dirty="0" err="1">
                <a:solidFill>
                  <a:schemeClr val="tx1"/>
                </a:solidFill>
              </a:rPr>
              <a:t>static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Mooring</a:t>
            </a:r>
            <a:r>
              <a:rPr lang="fr-FR" sz="1400" dirty="0">
                <a:solidFill>
                  <a:schemeClr val="tx1"/>
                </a:solidFill>
              </a:rPr>
              <a:t> Dynamics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71A82CD-48E6-381A-C575-F03AF61A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86" y="2018475"/>
            <a:ext cx="609600" cy="60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608F96F-166E-281C-CCCC-4D83803A5713}"/>
              </a:ext>
            </a:extLst>
          </p:cNvPr>
          <p:cNvSpPr/>
          <p:nvPr/>
        </p:nvSpPr>
        <p:spPr>
          <a:xfrm>
            <a:off x="384562" y="4060085"/>
            <a:ext cx="11481221" cy="1415563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fr-FR" b="1" dirty="0" err="1"/>
              <a:t>OpenFAST</a:t>
            </a:r>
            <a:r>
              <a:rPr lang="fr-FR" b="1" dirty="0"/>
              <a:t> driver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1041E65-C5B7-C662-63FC-28D1BD88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73" y="4158267"/>
            <a:ext cx="609600" cy="609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CEEF7E-01B7-6F19-44B7-686A4774DB22}"/>
              </a:ext>
            </a:extLst>
          </p:cNvPr>
          <p:cNvSpPr txBox="1"/>
          <p:nvPr/>
        </p:nvSpPr>
        <p:spPr>
          <a:xfrm>
            <a:off x="3047786" y="474381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>
                <a:solidFill>
                  <a:schemeClr val="tx1"/>
                </a:solidFill>
              </a:rPr>
              <a:t>Primary</a:t>
            </a:r>
            <a:r>
              <a:rPr lang="fr-FR" sz="1800" dirty="0">
                <a:solidFill>
                  <a:schemeClr val="tx1"/>
                </a:solidFill>
              </a:rPr>
              <a:t> (.</a:t>
            </a:r>
            <a:r>
              <a:rPr lang="fr-FR" dirty="0" err="1"/>
              <a:t>fst</a:t>
            </a:r>
            <a:r>
              <a:rPr lang="fr-FR" sz="1800" dirty="0">
                <a:solidFill>
                  <a:schemeClr val="tx1"/>
                </a:solidFill>
              </a:rPr>
              <a:t>)</a:t>
            </a:r>
            <a:endParaRPr lang="fr-FR" sz="18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1A6B6B2-A836-B3CF-4EF6-91230EC3F93C}"/>
              </a:ext>
            </a:extLst>
          </p:cNvPr>
          <p:cNvCxnSpPr>
            <a:stCxn id="6" idx="2"/>
          </p:cNvCxnSpPr>
          <p:nvPr/>
        </p:nvCxnSpPr>
        <p:spPr>
          <a:xfrm flipH="1">
            <a:off x="1160629" y="3534508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0EE89B1-C035-3177-639A-2C2650907671}"/>
              </a:ext>
            </a:extLst>
          </p:cNvPr>
          <p:cNvCxnSpPr/>
          <p:nvPr/>
        </p:nvCxnSpPr>
        <p:spPr>
          <a:xfrm flipH="1">
            <a:off x="3162302" y="3534507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B2B64BF-4C47-565F-0B4B-B75CBF3A5E7B}"/>
              </a:ext>
            </a:extLst>
          </p:cNvPr>
          <p:cNvCxnSpPr/>
          <p:nvPr/>
        </p:nvCxnSpPr>
        <p:spPr>
          <a:xfrm flipH="1">
            <a:off x="5174402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8B3E4ED-631F-B90C-BF56-855AB6B9FFCF}"/>
              </a:ext>
            </a:extLst>
          </p:cNvPr>
          <p:cNvCxnSpPr/>
          <p:nvPr/>
        </p:nvCxnSpPr>
        <p:spPr>
          <a:xfrm flipH="1">
            <a:off x="7152115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117AC11-94A0-32D9-6BFC-72E688D91990}"/>
              </a:ext>
            </a:extLst>
          </p:cNvPr>
          <p:cNvCxnSpPr/>
          <p:nvPr/>
        </p:nvCxnSpPr>
        <p:spPr>
          <a:xfrm flipH="1">
            <a:off x="9145248" y="3529471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39CBEE2-5056-3466-D229-E5E8DED69890}"/>
              </a:ext>
            </a:extLst>
          </p:cNvPr>
          <p:cNvCxnSpPr/>
          <p:nvPr/>
        </p:nvCxnSpPr>
        <p:spPr>
          <a:xfrm flipH="1">
            <a:off x="11089713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BB05C-D7B8-0A32-0F64-7A8C7C6FD5CA}"/>
              </a:ext>
            </a:extLst>
          </p:cNvPr>
          <p:cNvSpPr/>
          <p:nvPr/>
        </p:nvSpPr>
        <p:spPr>
          <a:xfrm>
            <a:off x="623963" y="1166738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6300534-2253-C9F7-1886-2E0DD74D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7" y="1165299"/>
            <a:ext cx="348225" cy="34822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F09D169-F617-E13F-9C2A-EDFBBB19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41" y="5772085"/>
            <a:ext cx="1102960" cy="11029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4F98D33-F311-6EA2-D9DA-A2A9EF077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08" y="5772085"/>
            <a:ext cx="1102960" cy="1102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E283008-76C5-B9B9-68E4-6B3AAD325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91" y="5766340"/>
            <a:ext cx="1102960" cy="11029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3C62860-24C8-5137-AA41-5FA04EBAD16A}"/>
              </a:ext>
            </a:extLst>
          </p:cNvPr>
          <p:cNvSpPr/>
          <p:nvPr/>
        </p:nvSpPr>
        <p:spPr>
          <a:xfrm>
            <a:off x="2642168" y="1170951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5629C585-E642-7D75-5104-23E30E4D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2" y="1169512"/>
            <a:ext cx="348225" cy="3482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8B4A42B-4A35-96B0-F6F5-87A0B0832673}"/>
              </a:ext>
            </a:extLst>
          </p:cNvPr>
          <p:cNvSpPr/>
          <p:nvPr/>
        </p:nvSpPr>
        <p:spPr>
          <a:xfrm>
            <a:off x="4663304" y="1169719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>
                <a:solidFill>
                  <a:schemeClr val="tx1"/>
                </a:solidFill>
              </a:rPr>
              <a:t>Wind data files (.</a:t>
            </a:r>
            <a:r>
              <a:rPr lang="fr-FR" sz="1400" dirty="0" err="1">
                <a:solidFill>
                  <a:schemeClr val="tx1"/>
                </a:solidFill>
              </a:rPr>
              <a:t>wnd</a:t>
            </a:r>
            <a:r>
              <a:rPr lang="fr-FR" sz="1400" dirty="0">
                <a:solidFill>
                  <a:schemeClr val="tx1"/>
                </a:solidFill>
              </a:rPr>
              <a:t>, .</a:t>
            </a:r>
            <a:r>
              <a:rPr lang="fr-FR" sz="1400" dirty="0" err="1">
                <a:solidFill>
                  <a:schemeClr val="tx1"/>
                </a:solidFill>
              </a:rPr>
              <a:t>bts</a:t>
            </a:r>
            <a:r>
              <a:rPr lang="fr-FR" sz="1400" dirty="0">
                <a:solidFill>
                  <a:schemeClr val="tx1"/>
                </a:solidFill>
              </a:rPr>
              <a:t>, </a:t>
            </a:r>
            <a:r>
              <a:rPr lang="fr-FR" sz="1400" dirty="0" err="1">
                <a:solidFill>
                  <a:schemeClr val="tx1"/>
                </a:solidFill>
              </a:rPr>
              <a:t>hh</a:t>
            </a:r>
            <a:r>
              <a:rPr lang="fr-FR" sz="1400" dirty="0">
                <a:solidFill>
                  <a:schemeClr val="tx1"/>
                </a:solidFill>
              </a:rPr>
              <a:t>, etc…)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925C79F-5A20-6D56-CC80-FFCCFD2D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88" y="1168280"/>
            <a:ext cx="348225" cy="3482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8C637A-FF06-F739-48DE-7E42A2051D68}"/>
              </a:ext>
            </a:extLst>
          </p:cNvPr>
          <p:cNvSpPr/>
          <p:nvPr/>
        </p:nvSpPr>
        <p:spPr>
          <a:xfrm>
            <a:off x="6684440" y="1166772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Bladed</a:t>
            </a:r>
            <a:r>
              <a:rPr lang="fr-FR" sz="1400" dirty="0">
                <a:solidFill>
                  <a:schemeClr val="tx1"/>
                </a:solidFill>
              </a:rPr>
              <a:t>-style </a:t>
            </a:r>
            <a:r>
              <a:rPr lang="fr-FR" sz="1400" dirty="0" err="1">
                <a:solidFill>
                  <a:schemeClr val="tx1"/>
                </a:solidFill>
              </a:rPr>
              <a:t>external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controller</a:t>
            </a:r>
            <a:r>
              <a:rPr lang="fr-FR" sz="1400" dirty="0">
                <a:solidFill>
                  <a:schemeClr val="tx1"/>
                </a:solidFill>
              </a:rPr>
              <a:t> (.dll)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98E78DA-DA77-4377-2668-FDC550BC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24" y="1165333"/>
            <a:ext cx="348225" cy="3482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14CCEB-1354-3774-EB27-9C1694852B49}"/>
              </a:ext>
            </a:extLst>
          </p:cNvPr>
          <p:cNvSpPr/>
          <p:nvPr/>
        </p:nvSpPr>
        <p:spPr>
          <a:xfrm>
            <a:off x="8705576" y="1160877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AF203E44-CFC2-D89A-54B0-2C40E0B9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60" y="1159438"/>
            <a:ext cx="348225" cy="348225"/>
          </a:xfrm>
          <a:prstGeom prst="rect">
            <a:avLst/>
          </a:prstGeom>
        </p:spPr>
      </p:pic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BE390C-CE6F-2BCE-DEDF-C64EA088400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6063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B6DD9EE-2875-4CA4-A843-6C9D1FA1426D}"/>
              </a:ext>
            </a:extLst>
          </p:cNvPr>
          <p:cNvCxnSpPr>
            <a:cxnSpLocks/>
          </p:cNvCxnSpPr>
          <p:nvPr/>
        </p:nvCxnSpPr>
        <p:spPr>
          <a:xfrm>
            <a:off x="314132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4EE3E04-992A-D3F0-1B2B-E0C1E55F44B6}"/>
              </a:ext>
            </a:extLst>
          </p:cNvPr>
          <p:cNvCxnSpPr>
            <a:cxnSpLocks/>
          </p:cNvCxnSpPr>
          <p:nvPr/>
        </p:nvCxnSpPr>
        <p:spPr>
          <a:xfrm>
            <a:off x="5156775" y="1735582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259244C-6D93-9969-E1B1-A62F4169C543}"/>
              </a:ext>
            </a:extLst>
          </p:cNvPr>
          <p:cNvCxnSpPr>
            <a:cxnSpLocks/>
          </p:cNvCxnSpPr>
          <p:nvPr/>
        </p:nvCxnSpPr>
        <p:spPr>
          <a:xfrm>
            <a:off x="7152115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CC13656-8B58-562C-A107-68F5F4E19E95}"/>
              </a:ext>
            </a:extLst>
          </p:cNvPr>
          <p:cNvCxnSpPr>
            <a:cxnSpLocks/>
          </p:cNvCxnSpPr>
          <p:nvPr/>
        </p:nvCxnSpPr>
        <p:spPr>
          <a:xfrm>
            <a:off x="9094371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5195311-EC4B-8AED-43DC-F64A04A3E19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008818" y="5500070"/>
            <a:ext cx="3903" cy="272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10AE207B-5B95-6013-9669-4F1AF2A974C4}"/>
              </a:ext>
            </a:extLst>
          </p:cNvPr>
          <p:cNvCxnSpPr>
            <a:endCxn id="36" idx="0"/>
          </p:cNvCxnSpPr>
          <p:nvPr/>
        </p:nvCxnSpPr>
        <p:spPr>
          <a:xfrm>
            <a:off x="6008818" y="5636077"/>
            <a:ext cx="1430470" cy="1360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BD45DE5B-4AE0-BFF5-B369-47D010472DF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439288" y="5636036"/>
            <a:ext cx="1350283" cy="1303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47907FF-9305-6AE2-515C-EBBAC5259872}"/>
              </a:ext>
            </a:extLst>
          </p:cNvPr>
          <p:cNvSpPr/>
          <p:nvPr/>
        </p:nvSpPr>
        <p:spPr>
          <a:xfrm>
            <a:off x="5528451" y="6175341"/>
            <a:ext cx="8436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Times </a:t>
            </a:r>
            <a:r>
              <a:rPr lang="fr-FR" sz="1400" dirty="0" err="1">
                <a:solidFill>
                  <a:schemeClr val="tx1"/>
                </a:solidFill>
              </a:rPr>
              <a:t>Series</a:t>
            </a:r>
            <a:r>
              <a:rPr lang="fr-FR" sz="1400" dirty="0">
                <a:solidFill>
                  <a:schemeClr val="tx1"/>
                </a:solidFill>
              </a:rPr>
              <a:t> (.out, .</a:t>
            </a:r>
            <a:r>
              <a:rPr lang="fr-FR" sz="1400" dirty="0" err="1">
                <a:solidFill>
                  <a:schemeClr val="tx1"/>
                </a:solidFill>
              </a:rPr>
              <a:t>outb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838791-3800-B290-7077-B27C9B4737AB}"/>
              </a:ext>
            </a:extLst>
          </p:cNvPr>
          <p:cNvSpPr/>
          <p:nvPr/>
        </p:nvSpPr>
        <p:spPr>
          <a:xfrm>
            <a:off x="7069724" y="6041914"/>
            <a:ext cx="73912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Linearization</a:t>
            </a:r>
            <a:r>
              <a:rPr lang="fr-FR" sz="1400" dirty="0">
                <a:solidFill>
                  <a:schemeClr val="tx1"/>
                </a:solidFill>
              </a:rPr>
              <a:t> (.lin)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B530E3-FE55-1B8E-4312-BED84EE9692D}"/>
              </a:ext>
            </a:extLst>
          </p:cNvPr>
          <p:cNvSpPr/>
          <p:nvPr/>
        </p:nvSpPr>
        <p:spPr>
          <a:xfrm>
            <a:off x="8443803" y="5996188"/>
            <a:ext cx="6681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Visualization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vtp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870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65157-1DF2-4B49-089D-13ABA58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3543AA-5371-1BA2-92F7-CF979376C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ElastoDyn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457200" lvl="1" indent="0">
              <a:buNone/>
            </a:pPr>
            <a:r>
              <a:rPr lang="fr-FR" b="1" dirty="0" err="1"/>
              <a:t>Computes</a:t>
            </a:r>
            <a:r>
              <a:rPr lang="fr-FR" b="1" dirty="0"/>
              <a:t> structural </a:t>
            </a:r>
            <a:r>
              <a:rPr lang="fr-FR" b="1" dirty="0" err="1"/>
              <a:t>response</a:t>
            </a:r>
            <a:r>
              <a:rPr lang="fr-FR" b="1" dirty="0"/>
              <a:t> as part of the </a:t>
            </a:r>
            <a:r>
              <a:rPr lang="fr-FR" b="1" dirty="0" err="1"/>
              <a:t>aero</a:t>
            </a:r>
            <a:r>
              <a:rPr lang="fr-FR" b="1" dirty="0"/>
              <a:t>-hydro-servo-</a:t>
            </a:r>
            <a:r>
              <a:rPr lang="fr-FR" b="1" dirty="0" err="1"/>
              <a:t>elastic</a:t>
            </a:r>
            <a:r>
              <a:rPr lang="fr-FR" b="1" dirty="0"/>
              <a:t> solution</a:t>
            </a:r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 err="1"/>
              <a:t>Combined</a:t>
            </a:r>
            <a:r>
              <a:rPr lang="fr-FR" b="1" dirty="0"/>
              <a:t> modal &amp; multi-body </a:t>
            </a:r>
            <a:r>
              <a:rPr lang="fr-FR" b="1" dirty="0" err="1"/>
              <a:t>representation</a:t>
            </a:r>
            <a:r>
              <a:rPr lang="fr-FR" b="1" dirty="0"/>
              <a:t> </a:t>
            </a:r>
            <a:r>
              <a:rPr lang="fr-FR" b="1" dirty="0" err="1"/>
              <a:t>through</a:t>
            </a:r>
            <a:r>
              <a:rPr lang="fr-FR" b="1" dirty="0"/>
              <a:t> 24 </a:t>
            </a:r>
            <a:r>
              <a:rPr lang="fr-FR" b="1" dirty="0" err="1"/>
              <a:t>Degrees</a:t>
            </a:r>
            <a:r>
              <a:rPr lang="fr-FR" b="1" dirty="0"/>
              <a:t> of Freedom</a:t>
            </a:r>
          </a:p>
          <a:p>
            <a:pPr marL="1371600" lvl="3" indent="0">
              <a:buNone/>
            </a:pPr>
            <a:r>
              <a:rPr lang="fr-FR" b="1" dirty="0"/>
              <a:t>Multi-body: platform, nacelle, </a:t>
            </a:r>
            <a:r>
              <a:rPr lang="fr-FR" b="1" dirty="0" err="1"/>
              <a:t>generator</a:t>
            </a:r>
            <a:r>
              <a:rPr lang="fr-FR" b="1" dirty="0"/>
              <a:t>, </a:t>
            </a:r>
            <a:r>
              <a:rPr lang="fr-FR" b="1" dirty="0" err="1"/>
              <a:t>gears</a:t>
            </a:r>
            <a:r>
              <a:rPr lang="fr-FR" b="1" dirty="0"/>
              <a:t>, hub, </a:t>
            </a:r>
            <a:r>
              <a:rPr lang="fr-FR" b="1" dirty="0" err="1"/>
              <a:t>tail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Modal: </a:t>
            </a:r>
            <a:r>
              <a:rPr lang="fr-FR" b="1" dirty="0" err="1"/>
              <a:t>blades</a:t>
            </a:r>
            <a:r>
              <a:rPr lang="fr-FR" b="1" dirty="0"/>
              <a:t>, </a:t>
            </a:r>
            <a:r>
              <a:rPr lang="fr-FR" b="1" dirty="0" err="1"/>
              <a:t>tower</a:t>
            </a:r>
            <a:endParaRPr lang="fr-FR" b="1" dirty="0"/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/>
              <a:t>Blade &amp; </a:t>
            </a:r>
            <a:r>
              <a:rPr lang="fr-FR" b="1" dirty="0" err="1"/>
              <a:t>tower</a:t>
            </a:r>
            <a:r>
              <a:rPr lang="fr-FR" b="1" dirty="0"/>
              <a:t> modeling </a:t>
            </a:r>
            <a:r>
              <a:rPr lang="fr-FR" b="1" dirty="0" err="1"/>
              <a:t>assumptions</a:t>
            </a:r>
            <a:r>
              <a:rPr lang="fr-FR" b="1" dirty="0"/>
              <a:t>:</a:t>
            </a:r>
          </a:p>
          <a:p>
            <a:pPr marL="1371600" lvl="3" indent="0">
              <a:buNone/>
            </a:pPr>
            <a:r>
              <a:rPr lang="fr-FR" b="1" dirty="0"/>
              <a:t>Bernoulli-Euler </a:t>
            </a:r>
            <a:r>
              <a:rPr lang="fr-FR" b="1" dirty="0" err="1"/>
              <a:t>beams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Straight &amp; </a:t>
            </a:r>
            <a:r>
              <a:rPr lang="fr-FR" b="1" dirty="0" err="1"/>
              <a:t>isotropic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 err="1"/>
              <a:t>Bending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Small to </a:t>
            </a:r>
            <a:r>
              <a:rPr lang="fr-FR" b="1" dirty="0" err="1"/>
              <a:t>moderate</a:t>
            </a:r>
            <a:r>
              <a:rPr lang="fr-FR" b="1" dirty="0"/>
              <a:t> </a:t>
            </a:r>
            <a:r>
              <a:rPr lang="fr-FR" b="1" dirty="0" err="1"/>
              <a:t>deflections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921361-931D-7047-82FA-EFEEBBE8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D7C73F-24CC-DB49-A650-BA0F8AAD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C10614-4F73-D266-D5EE-6659C5C2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429000"/>
            <a:ext cx="871538" cy="2500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5ABEB1-DFF5-1A85-C897-DEC42BF9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62" y="1165104"/>
            <a:ext cx="2517746" cy="35140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DD0BD4A-ADD6-0959-276F-DBDB8E118899}"/>
              </a:ext>
            </a:extLst>
          </p:cNvPr>
          <p:cNvSpPr txBox="1"/>
          <p:nvPr/>
        </p:nvSpPr>
        <p:spPr>
          <a:xfrm>
            <a:off x="6526065" y="589667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Modal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8335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AeroDyn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aerodynamics</a:t>
            </a:r>
            <a:r>
              <a:rPr lang="fr-FR" dirty="0"/>
              <a:t> (lift, drag, pitch) as part of the </a:t>
            </a:r>
            <a:r>
              <a:rPr lang="fr-FR" dirty="0" err="1"/>
              <a:t>aero-elastic</a:t>
            </a:r>
            <a:r>
              <a:rPr lang="fr-FR" dirty="0"/>
              <a:t> solution</a:t>
            </a:r>
          </a:p>
          <a:p>
            <a:pPr marL="0" indent="0">
              <a:buNone/>
            </a:pPr>
            <a:endParaRPr lang="fr-FR" dirty="0"/>
          </a:p>
          <a:p>
            <a:pPr lvl="2"/>
            <a:r>
              <a:rPr lang="fr-FR" dirty="0"/>
              <a:t>Wind-</a:t>
            </a:r>
            <a:r>
              <a:rPr lang="fr-FR" dirty="0" err="1"/>
              <a:t>inflow</a:t>
            </a:r>
            <a:r>
              <a:rPr lang="fr-FR" dirty="0"/>
              <a:t> input:</a:t>
            </a:r>
          </a:p>
          <a:p>
            <a:pPr marL="1371600" lvl="3" indent="0">
              <a:buNone/>
            </a:pPr>
            <a:r>
              <a:rPr lang="fr-FR" dirty="0"/>
              <a:t>Uniform, </a:t>
            </a:r>
            <a:r>
              <a:rPr lang="fr-FR" dirty="0" err="1"/>
              <a:t>unsteady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Turbulent (</a:t>
            </a:r>
            <a:r>
              <a:rPr lang="fr-FR" dirty="0" err="1"/>
              <a:t>TurbSim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Wake modeling:</a:t>
            </a:r>
          </a:p>
          <a:p>
            <a:pPr marL="1371600" lvl="3" indent="0">
              <a:buNone/>
            </a:pPr>
            <a:r>
              <a:rPr lang="fr-FR" dirty="0"/>
              <a:t>Blade </a:t>
            </a:r>
            <a:r>
              <a:rPr lang="fr-FR" dirty="0" err="1"/>
              <a:t>Element</a:t>
            </a:r>
            <a:r>
              <a:rPr lang="fr-FR" dirty="0"/>
              <a:t> Momentum (BEM)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Dynamic wake (DBEMT)</a:t>
            </a:r>
          </a:p>
          <a:p>
            <a:pPr marL="1371600" lvl="3" indent="0">
              <a:buNone/>
            </a:pPr>
            <a:r>
              <a:rPr lang="fr-FR" dirty="0"/>
              <a:t>Dynamic </a:t>
            </a:r>
            <a:r>
              <a:rPr lang="fr-FR" dirty="0" err="1"/>
              <a:t>stall</a:t>
            </a:r>
            <a:r>
              <a:rPr lang="fr-FR" dirty="0"/>
              <a:t> modeling:</a:t>
            </a:r>
          </a:p>
          <a:p>
            <a:pPr marL="1371600" lvl="3" indent="0">
              <a:buNone/>
            </a:pPr>
            <a:r>
              <a:rPr lang="fr-FR" dirty="0"/>
              <a:t>Beddoes-</a:t>
            </a:r>
            <a:r>
              <a:rPr lang="fr-FR" dirty="0" err="1"/>
              <a:t>Leishman</a:t>
            </a:r>
            <a:r>
              <a:rPr lang="fr-FR" dirty="0"/>
              <a:t> (semi-</a:t>
            </a:r>
            <a:r>
              <a:rPr lang="fr-FR" dirty="0" err="1"/>
              <a:t>empirical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/>
              <a:t>Tower drag &amp; influence on </a:t>
            </a:r>
            <a:r>
              <a:rPr lang="fr-FR" dirty="0" err="1"/>
              <a:t>wind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0D2005-192A-0A9C-A41D-7F0D1833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2209800"/>
            <a:ext cx="4476750" cy="31623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580811-9810-9A96-E755-8906840C5A21}"/>
              </a:ext>
            </a:extLst>
          </p:cNvPr>
          <p:cNvSpPr txBox="1"/>
          <p:nvPr/>
        </p:nvSpPr>
        <p:spPr>
          <a:xfrm>
            <a:off x="6772275" y="5482144"/>
            <a:ext cx="447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Schematic representing an annular actuator in BEM theory from [8]</a:t>
            </a:r>
          </a:p>
        </p:txBody>
      </p:sp>
    </p:spTree>
    <p:extLst>
      <p:ext uri="{BB962C8B-B14F-4D97-AF65-F5344CB8AC3E}">
        <p14:creationId xmlns:p14="http://schemas.microsoft.com/office/powerpoint/2010/main" val="421954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InflowWind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Undisturbed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inflow</a:t>
            </a:r>
            <a:r>
              <a:rPr lang="fr-FR" dirty="0"/>
              <a:t>:</a:t>
            </a:r>
          </a:p>
          <a:p>
            <a:pPr lvl="2"/>
            <a:r>
              <a:rPr lang="fr-FR" dirty="0" err="1"/>
              <a:t>Steady</a:t>
            </a:r>
            <a:endParaRPr lang="fr-FR" dirty="0"/>
          </a:p>
          <a:p>
            <a:pPr lvl="2"/>
            <a:r>
              <a:rPr lang="fr-FR" dirty="0"/>
              <a:t>Uniform, but time-</a:t>
            </a:r>
            <a:r>
              <a:rPr lang="fr-FR" dirty="0" err="1"/>
              <a:t>varying</a:t>
            </a:r>
            <a:r>
              <a:rPr lang="fr-FR" dirty="0"/>
              <a:t>, e.g., </a:t>
            </a:r>
            <a:r>
              <a:rPr lang="fr-FR" dirty="0" err="1"/>
              <a:t>deterministic</a:t>
            </a:r>
            <a:r>
              <a:rPr lang="fr-FR" dirty="0"/>
              <a:t> </a:t>
            </a:r>
            <a:r>
              <a:rPr lang="fr-FR" dirty="0" err="1"/>
              <a:t>gusts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IEC (</a:t>
            </a:r>
            <a:r>
              <a:rPr lang="fr-FR" dirty="0" err="1"/>
              <a:t>IECWind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Full-</a:t>
            </a:r>
            <a:r>
              <a:rPr lang="fr-FR" dirty="0" err="1"/>
              <a:t>field</a:t>
            </a:r>
            <a:r>
              <a:rPr lang="fr-FR" dirty="0"/>
              <a:t> (FF) turbulence (</a:t>
            </a:r>
            <a:r>
              <a:rPr lang="fr-FR" dirty="0" err="1"/>
              <a:t>TurbSim</a:t>
            </a:r>
            <a:r>
              <a:rPr lang="fr-FR" dirty="0"/>
              <a:t>, Mann)</a:t>
            </a:r>
          </a:p>
          <a:p>
            <a:pPr lvl="2"/>
            <a:r>
              <a:rPr lang="fr-FR" dirty="0"/>
              <a:t>User-</a:t>
            </a:r>
            <a:r>
              <a:rPr lang="fr-FR" dirty="0" err="1"/>
              <a:t>defined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25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9784A45-3B25-192C-F541-6B651DEE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11" y="2502464"/>
            <a:ext cx="5136859" cy="42190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920D9F-9EB1-7880-8A04-17DE0524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16" y="2919369"/>
            <a:ext cx="3133881" cy="31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80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3FF7E-CA18-2637-E85C-5DA22AAC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EC2B50-C475-6BA1-55CC-04473031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ServoDyn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Control and Electrical Drive Dynamics</a:t>
            </a:r>
          </a:p>
          <a:p>
            <a:endParaRPr lang="en-US" dirty="0"/>
          </a:p>
          <a:p>
            <a:pPr lvl="2"/>
            <a:r>
              <a:rPr lang="en-US" dirty="0"/>
              <a:t>Modeling: standard conventional pitch controller</a:t>
            </a:r>
          </a:p>
          <a:p>
            <a:pPr marL="1371600" lvl="3" indent="0">
              <a:buNone/>
            </a:pPr>
            <a:r>
              <a:rPr lang="en-US" dirty="0"/>
              <a:t>Two main operating regimes:</a:t>
            </a:r>
          </a:p>
          <a:p>
            <a:pPr lvl="4"/>
            <a:r>
              <a:rPr lang="en-US" dirty="0"/>
              <a:t>Maximum Power Regime</a:t>
            </a:r>
          </a:p>
          <a:p>
            <a:pPr lvl="4"/>
            <a:r>
              <a:rPr lang="en-US" dirty="0"/>
              <a:t>Constant Power Regime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Floating context: problems due to negative damping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F6A7D7-F256-54A8-AAAE-5F279944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4A357B-CEEA-8BB5-150E-565D919B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9801F-E32D-8A13-3FE9-C363072E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59" y="1885239"/>
            <a:ext cx="3671888" cy="2147888"/>
          </a:xfrm>
          <a:prstGeom prst="rect">
            <a:avLst/>
          </a:prstGeom>
        </p:spPr>
      </p:pic>
      <p:pic>
        <p:nvPicPr>
          <p:cNvPr id="9" name="Média en ligne 8" title="Simulation of NREL 5MW turbine">
            <a:hlinkClick r:id="" action="ppaction://media"/>
            <a:extLst>
              <a:ext uri="{FF2B5EF4-FFF2-40B4-BE49-F238E27FC236}">
                <a16:creationId xmlns:a16="http://schemas.microsoft.com/office/drawing/2014/main" id="{0B7F3BEF-71C4-13C5-96B7-00360B9058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18935" y="4082175"/>
            <a:ext cx="4693806" cy="2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18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F0E18-5B77-3843-AF34-917EC6C8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E6EF5A-D55B-E512-6A6B-9528620F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HydroDyn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wave-kinematics</a:t>
            </a:r>
            <a:r>
              <a:rPr lang="fr-FR" dirty="0"/>
              <a:t> &amp; </a:t>
            </a:r>
            <a:r>
              <a:rPr lang="fr-FR" dirty="0" err="1"/>
              <a:t>hydrodynamics</a:t>
            </a:r>
            <a:r>
              <a:rPr lang="fr-FR" dirty="0"/>
              <a:t> as part of the hydro-</a:t>
            </a:r>
            <a:r>
              <a:rPr lang="fr-FR" dirty="0" err="1"/>
              <a:t>elastic</a:t>
            </a:r>
            <a:r>
              <a:rPr lang="fr-FR" dirty="0"/>
              <a:t> solution</a:t>
            </a:r>
          </a:p>
          <a:p>
            <a:pPr lvl="2"/>
            <a:r>
              <a:rPr lang="fr-FR" dirty="0"/>
              <a:t>Waves &amp; </a:t>
            </a:r>
            <a:r>
              <a:rPr lang="fr-FR" dirty="0" err="1"/>
              <a:t>Current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kinematics</a:t>
            </a:r>
            <a:r>
              <a:rPr lang="fr-FR" dirty="0"/>
              <a:t>: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regular</a:t>
            </a:r>
            <a:r>
              <a:rPr lang="fr-FR" dirty="0"/>
              <a:t> (</a:t>
            </a:r>
            <a:r>
              <a:rPr lang="fr-FR" dirty="0" err="1"/>
              <a:t>periodic</a:t>
            </a:r>
            <a:r>
              <a:rPr lang="fr-FR" dirty="0"/>
              <a:t>)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irregular</a:t>
            </a:r>
            <a:r>
              <a:rPr lang="fr-FR" dirty="0"/>
              <a:t> (</a:t>
            </a:r>
            <a:r>
              <a:rPr lang="fr-FR" dirty="0" err="1"/>
              <a:t>stochastic</a:t>
            </a:r>
            <a:r>
              <a:rPr lang="fr-FR" dirty="0"/>
              <a:t>):</a:t>
            </a:r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direction &amp; 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spreading</a:t>
            </a:r>
            <a:endParaRPr lang="fr-FR" dirty="0"/>
          </a:p>
          <a:p>
            <a:pPr lvl="2"/>
            <a:r>
              <a:rPr lang="fr-FR" dirty="0" err="1"/>
              <a:t>Steady</a:t>
            </a:r>
            <a:r>
              <a:rPr lang="fr-FR" dirty="0"/>
              <a:t> </a:t>
            </a:r>
            <a:r>
              <a:rPr lang="fr-FR" dirty="0" err="1"/>
              <a:t>sea</a:t>
            </a:r>
            <a:r>
              <a:rPr lang="fr-FR" dirty="0"/>
              <a:t> </a:t>
            </a:r>
            <a:r>
              <a:rPr lang="fr-FR" dirty="0" err="1"/>
              <a:t>currents</a:t>
            </a:r>
            <a:r>
              <a:rPr lang="fr-FR" dirty="0"/>
              <a:t>:</a:t>
            </a:r>
          </a:p>
          <a:p>
            <a:pPr marL="1371600" lvl="3" indent="0">
              <a:buNone/>
            </a:pPr>
            <a:r>
              <a:rPr lang="fr-FR" dirty="0"/>
              <a:t>IEC-style </a:t>
            </a:r>
            <a:r>
              <a:rPr lang="fr-FR" dirty="0" err="1"/>
              <a:t>sub-surface</a:t>
            </a:r>
            <a:r>
              <a:rPr lang="fr-FR" dirty="0"/>
              <a:t>, </a:t>
            </a:r>
            <a:r>
              <a:rPr lang="fr-FR" dirty="0" err="1"/>
              <a:t>near</a:t>
            </a:r>
            <a:r>
              <a:rPr lang="fr-FR" dirty="0"/>
              <a:t> surface, &amp; </a:t>
            </a:r>
            <a:r>
              <a:rPr lang="fr-FR" dirty="0" err="1"/>
              <a:t>depth-independent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Or user-</a:t>
            </a:r>
            <a:r>
              <a:rPr lang="fr-FR" dirty="0" err="1"/>
              <a:t>defined</a:t>
            </a:r>
            <a:endParaRPr lang="fr-FR" dirty="0"/>
          </a:p>
          <a:p>
            <a:pPr lvl="2"/>
            <a:r>
              <a:rPr lang="fr-FR" dirty="0" err="1"/>
              <a:t>Hydrodynamic</a:t>
            </a:r>
            <a:r>
              <a:rPr lang="fr-FR" dirty="0"/>
              <a:t> </a:t>
            </a:r>
            <a:r>
              <a:rPr lang="fr-FR" dirty="0" err="1"/>
              <a:t>Loading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Strip</a:t>
            </a:r>
            <a:r>
              <a:rPr lang="fr-FR" dirty="0"/>
              <a:t> </a:t>
            </a:r>
            <a:r>
              <a:rPr lang="fr-FR" dirty="0" err="1"/>
              <a:t>theory</a:t>
            </a:r>
            <a:r>
              <a:rPr lang="fr-FR" dirty="0"/>
              <a:t> (</a:t>
            </a:r>
            <a:r>
              <a:rPr lang="fr-FR" dirty="0" err="1"/>
              <a:t>Morison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 err="1"/>
              <a:t>Potential</a:t>
            </a:r>
            <a:r>
              <a:rPr lang="fr-FR" dirty="0"/>
              <a:t> flow (WAMIT):</a:t>
            </a:r>
          </a:p>
          <a:p>
            <a:pPr lvl="4"/>
            <a:r>
              <a:rPr lang="fr-FR" dirty="0"/>
              <a:t>1st  and 2nd-order (QTF or </a:t>
            </a:r>
            <a:r>
              <a:rPr lang="fr-FR" dirty="0" err="1"/>
              <a:t>Newman’s</a:t>
            </a:r>
            <a:r>
              <a:rPr lang="fr-FR" dirty="0"/>
              <a:t> approximation)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Hybrid</a:t>
            </a:r>
            <a:r>
              <a:rPr lang="fr-FR" dirty="0"/>
              <a:t> combination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two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DE5FA2-754B-19AC-0839-A83455E9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9AB738-7B48-8BCA-4221-EF063373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B77E93-E58B-225A-E925-08D5F676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837" y="3935754"/>
            <a:ext cx="3975085" cy="1671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02CB1-8560-D4A4-7D4B-9BAB3802E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1"/>
          <a:stretch/>
        </p:blipFill>
        <p:spPr>
          <a:xfrm>
            <a:off x="7316683" y="1938419"/>
            <a:ext cx="2695575" cy="8667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81B7CB-B238-91D1-B64C-CE27D6F7F163}"/>
              </a:ext>
            </a:extLst>
          </p:cNvPr>
          <p:cNvSpPr txBox="1"/>
          <p:nvPr/>
        </p:nvSpPr>
        <p:spPr>
          <a:xfrm>
            <a:off x="7744366" y="302502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Multi-Directional Sea State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0B99A5-F82A-3E73-5E59-38021D712F56}"/>
              </a:ext>
            </a:extLst>
          </p:cNvPr>
          <p:cNvSpPr txBox="1"/>
          <p:nvPr/>
        </p:nvSpPr>
        <p:spPr>
          <a:xfrm>
            <a:off x="9268275" y="5607170"/>
            <a:ext cx="184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IEC Sea Currents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B5666D6-BFF1-B789-50DA-D6205BA08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67" y="1862966"/>
            <a:ext cx="1657394" cy="18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3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BDDF3-AE93-A281-B38F-E9518A5A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7A1900-7CDA-2CB7-35D4-835E8EBE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MAP++</a:t>
            </a:r>
            <a:endParaRPr lang="en-US" dirty="0"/>
          </a:p>
          <a:p>
            <a:pPr lvl="1"/>
            <a:r>
              <a:rPr lang="en-US" dirty="0"/>
              <a:t>Quasi static</a:t>
            </a:r>
          </a:p>
          <a:p>
            <a:pPr lvl="1"/>
            <a:r>
              <a:rPr lang="en-US" dirty="0"/>
              <a:t>Multi-segmented array of taut or catenary lines</a:t>
            </a:r>
          </a:p>
          <a:p>
            <a:pPr lvl="1"/>
            <a:r>
              <a:rPr lang="en-US" dirty="0"/>
              <a:t>Elastic stretching</a:t>
            </a:r>
          </a:p>
          <a:p>
            <a:pPr lvl="1"/>
            <a:r>
              <a:rPr lang="en-US" dirty="0"/>
              <a:t>Apparent weight of lines</a:t>
            </a:r>
          </a:p>
          <a:p>
            <a:pPr lvl="1"/>
            <a:r>
              <a:rPr lang="en-US" dirty="0"/>
              <a:t>Clump weights &amp; buoyancy tanks</a:t>
            </a:r>
          </a:p>
          <a:p>
            <a:pPr lvl="1"/>
            <a:r>
              <a:rPr lang="en-US" dirty="0"/>
              <a:t>Seabed friction</a:t>
            </a:r>
          </a:p>
          <a:p>
            <a:pPr lvl="1"/>
            <a:r>
              <a:rPr lang="en-US" dirty="0"/>
              <a:t>Nonlinear geometric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071FF-58F9-6503-E92B-1DF357FE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DA2735-5F03-7D29-AFB3-89D5EEC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28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59870-75BB-405B-3D8A-6134237D1580}"/>
              </a:ext>
            </a:extLst>
          </p:cNvPr>
          <p:cNvSpPr/>
          <p:nvPr/>
        </p:nvSpPr>
        <p:spPr>
          <a:xfrm>
            <a:off x="4741509" y="4129743"/>
            <a:ext cx="2106208" cy="195227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u="sng" dirty="0" err="1"/>
              <a:t>Constraint</a:t>
            </a:r>
            <a:r>
              <a:rPr lang="fr-FR" sz="1400" u="sng" dirty="0"/>
              <a:t> States: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Displacements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Velocities</a:t>
            </a:r>
            <a:endParaRPr lang="fr-FR" sz="1400" dirty="0"/>
          </a:p>
          <a:p>
            <a:endParaRPr lang="fr-FR" sz="1400" b="1" dirty="0"/>
          </a:p>
          <a:p>
            <a:r>
              <a:rPr lang="fr-FR" sz="1400" u="sng" dirty="0" err="1"/>
              <a:t>Parameters</a:t>
            </a:r>
            <a:r>
              <a:rPr lang="fr-FR" sz="14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properties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connectivity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Gravity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AECC7-E37C-779E-0B3D-5515A9799CEA}"/>
              </a:ext>
            </a:extLst>
          </p:cNvPr>
          <p:cNvSpPr/>
          <p:nvPr/>
        </p:nvSpPr>
        <p:spPr>
          <a:xfrm>
            <a:off x="2582881" y="4420744"/>
            <a:ext cx="1755722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Platform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24B6B-771A-2819-AA7A-3212062612FB}"/>
              </a:ext>
            </a:extLst>
          </p:cNvPr>
          <p:cNvSpPr/>
          <p:nvPr/>
        </p:nvSpPr>
        <p:spPr>
          <a:xfrm>
            <a:off x="7579634" y="4420748"/>
            <a:ext cx="2106208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5F7F083-3EDE-7C38-6B90-EEDE41FFA24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4338603" y="5105881"/>
            <a:ext cx="402906" cy="1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F8B3AA8-11A5-CCD0-CEC0-D2A71DB2F79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47717" y="5105881"/>
            <a:ext cx="731917" cy="1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AA9F45A-01FA-E7B5-90A7-F03E4FF4DB53}"/>
              </a:ext>
            </a:extLst>
          </p:cNvPr>
          <p:cNvSpPr txBox="1"/>
          <p:nvPr/>
        </p:nvSpPr>
        <p:spPr>
          <a:xfrm>
            <a:off x="4796709" y="3631516"/>
            <a:ext cx="200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MAP++ module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149342D-A85B-F471-2FB3-FC09ED50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75" y="1195278"/>
            <a:ext cx="4234840" cy="29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96621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257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594474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555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92B3F-5712-6F4E-7074-02F1332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OpenFAST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: python-</a:t>
            </a:r>
            <a:r>
              <a:rPr lang="fr-FR" dirty="0" err="1"/>
              <a:t>toolbox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7C72A0-13D2-BBA0-C748-F468A4F0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Tools to read/write, preprocess and </a:t>
            </a:r>
            <a:r>
              <a:rPr lang="en-US" dirty="0" err="1"/>
              <a:t>postproces</a:t>
            </a:r>
            <a:r>
              <a:rPr lang="en-US" dirty="0"/>
              <a:t> </a:t>
            </a:r>
            <a:r>
              <a:rPr lang="en-US" dirty="0" err="1"/>
              <a:t>OpenFAST</a:t>
            </a:r>
            <a:r>
              <a:rPr lang="en-US" dirty="0"/>
              <a:t> files</a:t>
            </a:r>
          </a:p>
          <a:p>
            <a:pPr marL="457200" lvl="1" indent="0">
              <a:buNone/>
            </a:pPr>
            <a:r>
              <a:rPr lang="fr-FR" dirty="0">
                <a:hlinkClick r:id="rId2"/>
              </a:rPr>
              <a:t>https://github.com/OpenFAST/python-toolbox</a:t>
            </a:r>
            <a:r>
              <a:rPr lang="fr-FR" dirty="0"/>
              <a:t> </a:t>
            </a:r>
          </a:p>
          <a:p>
            <a:pPr marL="457200" lvl="1" indent="0">
              <a:buNone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 much as possible independent of </a:t>
            </a:r>
            <a:r>
              <a:rPr lang="en-US" dirty="0" err="1"/>
              <a:t>OpenFAST</a:t>
            </a:r>
            <a:r>
              <a:rPr lang="en-US" dirty="0"/>
              <a:t> version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Installation:</a:t>
            </a:r>
          </a:p>
          <a:p>
            <a:pPr marL="914400" lvl="2" indent="0">
              <a:buNone/>
            </a:pPr>
            <a:r>
              <a:rPr lang="fr-FR" dirty="0"/>
              <a:t>git clone </a:t>
            </a:r>
            <a:r>
              <a:rPr lang="fr-FR" dirty="0">
                <a:hlinkClick r:id="rId3"/>
              </a:rPr>
              <a:t>http://github.com/OpenFAST/python-toolbox</a:t>
            </a:r>
            <a:r>
              <a:rPr lang="fr-FR" dirty="0"/>
              <a:t> (or download the GitHub repository)</a:t>
            </a:r>
          </a:p>
          <a:p>
            <a:pPr marL="914400" lvl="2" indent="0">
              <a:buNone/>
            </a:pP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cd python-</a:t>
            </a:r>
            <a:r>
              <a:rPr lang="fr-FR" dirty="0" err="1"/>
              <a:t>toolbox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python -m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–e .</a:t>
            </a:r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Let’s</a:t>
            </a:r>
            <a:r>
              <a:rPr lang="fr-FR" dirty="0"/>
              <a:t> practice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Jupyter</a:t>
            </a:r>
            <a:r>
              <a:rPr lang="fr-FR" dirty="0"/>
              <a:t> Notebook ! 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Case – Onshore turbine </a:t>
            </a:r>
            <a:r>
              <a:rPr lang="en-US" dirty="0"/>
              <a:t>steady wind with simple controller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E9E2DB-265F-A640-7EB6-E2D545A6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073CEE-60C5-D774-B0BF-A6CD1727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30</a:t>
            </a:fld>
            <a:endParaRPr lang="fr-F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4E0D674-0790-DD35-2D49-1331B0B8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80" y="4177718"/>
            <a:ext cx="601839" cy="6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51987B-C85B-8D63-DD31-8BF15D550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81" y="3429000"/>
            <a:ext cx="2821199" cy="27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Myself in short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F1D0F8-DA9B-BB5A-30C7-B337172FB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08" y="3093752"/>
            <a:ext cx="1080494" cy="10800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F720E4-0DBA-193D-6714-DD08045622A1}"/>
              </a:ext>
            </a:extLst>
          </p:cNvPr>
          <p:cNvSpPr/>
          <p:nvPr/>
        </p:nvSpPr>
        <p:spPr>
          <a:xfrm>
            <a:off x="4662855" y="263659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21269A-CB72-81DA-BD13-F5AC109C6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8"/>
          <a:stretch/>
        </p:blipFill>
        <p:spPr>
          <a:xfrm>
            <a:off x="1750695" y="4549149"/>
            <a:ext cx="766982" cy="6076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AAC965-E9BC-DDAC-9616-FF0B25D8EA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0"/>
          <a:stretch/>
        </p:blipFill>
        <p:spPr>
          <a:xfrm>
            <a:off x="7286926" y="1821486"/>
            <a:ext cx="762142" cy="5881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56F8832-E6C8-79AB-32DA-C1EAD44572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-3127" r="4031" b="23506"/>
          <a:stretch/>
        </p:blipFill>
        <p:spPr>
          <a:xfrm>
            <a:off x="7336307" y="4606662"/>
            <a:ext cx="704972" cy="5956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BEB7691-046E-2837-05CA-3BDA5A9B9D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4"/>
          <a:stretch/>
        </p:blipFill>
        <p:spPr>
          <a:xfrm>
            <a:off x="1697906" y="1713825"/>
            <a:ext cx="762143" cy="64382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19B6D2B-5041-CD8D-4B43-47A1014FF0D0}"/>
              </a:ext>
            </a:extLst>
          </p:cNvPr>
          <p:cNvSpPr txBox="1"/>
          <p:nvPr/>
        </p:nvSpPr>
        <p:spPr>
          <a:xfrm>
            <a:off x="2477130" y="197679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Personal</a:t>
            </a:r>
            <a:r>
              <a:rPr lang="fr-FR" dirty="0">
                <a:solidFill>
                  <a:schemeClr val="tx2"/>
                </a:solidFill>
              </a:rPr>
              <a:t> Profile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837A04-20E4-E859-5DA9-A590840CC8D7}"/>
              </a:ext>
            </a:extLst>
          </p:cNvPr>
          <p:cNvSpPr txBox="1"/>
          <p:nvPr/>
        </p:nvSpPr>
        <p:spPr>
          <a:xfrm>
            <a:off x="8066149" y="1988322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Education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979A4-CBF3-20D9-3B78-CF9FE145FE6A}"/>
              </a:ext>
            </a:extLst>
          </p:cNvPr>
          <p:cNvSpPr txBox="1"/>
          <p:nvPr/>
        </p:nvSpPr>
        <p:spPr>
          <a:xfrm>
            <a:off x="2477130" y="4785441"/>
            <a:ext cx="132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Contact info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03FF819-F447-75D7-0137-944CBF371AE2}"/>
              </a:ext>
            </a:extLst>
          </p:cNvPr>
          <p:cNvSpPr txBox="1"/>
          <p:nvPr/>
        </p:nvSpPr>
        <p:spPr>
          <a:xfrm>
            <a:off x="8041279" y="4785441"/>
            <a:ext cx="17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Work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F9F3466-AC58-22D7-418C-F149A172741E}"/>
              </a:ext>
            </a:extLst>
          </p:cNvPr>
          <p:cNvCxnSpPr/>
          <p:nvPr/>
        </p:nvCxnSpPr>
        <p:spPr>
          <a:xfrm>
            <a:off x="1693067" y="2443164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CA84A09-591A-B211-48B5-2A1C0FF0C6A6}"/>
              </a:ext>
            </a:extLst>
          </p:cNvPr>
          <p:cNvCxnSpPr/>
          <p:nvPr/>
        </p:nvCxnSpPr>
        <p:spPr>
          <a:xfrm>
            <a:off x="7348721" y="2460628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44433D-3471-CAA6-1397-22D291DF6768}"/>
              </a:ext>
            </a:extLst>
          </p:cNvPr>
          <p:cNvCxnSpPr/>
          <p:nvPr/>
        </p:nvCxnSpPr>
        <p:spPr>
          <a:xfrm>
            <a:off x="1860860" y="5219593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06F619C-D2BD-9E5E-24D8-09FBDC77DD9A}"/>
              </a:ext>
            </a:extLst>
          </p:cNvPr>
          <p:cNvCxnSpPr/>
          <p:nvPr/>
        </p:nvCxnSpPr>
        <p:spPr>
          <a:xfrm>
            <a:off x="7286926" y="5249757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7FE5F32-A5BF-DF6B-4115-10964E86343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381500" y="2457125"/>
            <a:ext cx="597680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685FB1D-2288-2644-1823-8B907C559BDB}"/>
              </a:ext>
            </a:extLst>
          </p:cNvPr>
          <p:cNvCxnSpPr>
            <a:stCxn id="6" idx="7"/>
          </p:cNvCxnSpPr>
          <p:nvPr/>
        </p:nvCxnSpPr>
        <p:spPr>
          <a:xfrm flipV="1">
            <a:off x="6506530" y="2457125"/>
            <a:ext cx="842191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46FDCB0B-72A4-25A8-4F9D-6D2EF2327FDF}"/>
              </a:ext>
            </a:extLst>
          </p:cNvPr>
          <p:cNvCxnSpPr>
            <a:stCxn id="6" idx="3"/>
          </p:cNvCxnSpPr>
          <p:nvPr/>
        </p:nvCxnSpPr>
        <p:spPr>
          <a:xfrm flipH="1">
            <a:off x="4549293" y="4480272"/>
            <a:ext cx="429887" cy="73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79EFE65-81B2-3956-1594-9B0D6B90F5A3}"/>
              </a:ext>
            </a:extLst>
          </p:cNvPr>
          <p:cNvCxnSpPr>
            <a:stCxn id="6" idx="5"/>
          </p:cNvCxnSpPr>
          <p:nvPr/>
        </p:nvCxnSpPr>
        <p:spPr>
          <a:xfrm>
            <a:off x="6506530" y="4480272"/>
            <a:ext cx="780396" cy="76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53CE50D-EEE1-E7D8-963E-95C715A904D0}"/>
              </a:ext>
            </a:extLst>
          </p:cNvPr>
          <p:cNvSpPr txBox="1"/>
          <p:nvPr/>
        </p:nvSpPr>
        <p:spPr>
          <a:xfrm>
            <a:off x="1696657" y="2486635"/>
            <a:ext cx="2684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err="1">
                <a:solidFill>
                  <a:schemeClr val="tx2"/>
                </a:solidFill>
              </a:rPr>
              <a:t>Reasearch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engineer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with</a:t>
            </a:r>
            <a:r>
              <a:rPr lang="fr-FR" sz="1400" dirty="0">
                <a:solidFill>
                  <a:schemeClr val="tx2"/>
                </a:solidFill>
              </a:rPr>
              <a:t> a focus on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to </a:t>
            </a:r>
            <a:r>
              <a:rPr lang="fr-FR" sz="1400" dirty="0" err="1">
                <a:solidFill>
                  <a:schemeClr val="tx2"/>
                </a:solidFill>
              </a:rPr>
              <a:t>floating</a:t>
            </a:r>
            <a:r>
              <a:rPr lang="fr-FR" sz="1400" dirty="0">
                <a:solidFill>
                  <a:schemeClr val="tx2"/>
                </a:solidFill>
              </a:rPr>
              <a:t> offshore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9277A6-C0E9-1809-723F-BFC537E6B9FD}"/>
              </a:ext>
            </a:extLst>
          </p:cNvPr>
          <p:cNvSpPr txBox="1"/>
          <p:nvPr/>
        </p:nvSpPr>
        <p:spPr>
          <a:xfrm>
            <a:off x="7348721" y="2490149"/>
            <a:ext cx="2885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Engineering </a:t>
            </a:r>
            <a:r>
              <a:rPr lang="fr-FR" sz="1400" dirty="0" err="1">
                <a:solidFill>
                  <a:schemeClr val="tx2"/>
                </a:solidFill>
              </a:rPr>
              <a:t>Diploma</a:t>
            </a:r>
            <a:r>
              <a:rPr lang="fr-FR" sz="1400" dirty="0">
                <a:solidFill>
                  <a:schemeClr val="tx2"/>
                </a:solidFill>
              </a:rPr>
              <a:t> in </a:t>
            </a:r>
            <a:r>
              <a:rPr lang="fr-FR" sz="1400" dirty="0" err="1">
                <a:solidFill>
                  <a:schemeClr val="tx2"/>
                </a:solidFill>
              </a:rPr>
              <a:t>Mechanical</a:t>
            </a:r>
            <a:r>
              <a:rPr lang="fr-FR" sz="1400" dirty="0">
                <a:solidFill>
                  <a:schemeClr val="tx2"/>
                </a:solidFill>
              </a:rPr>
              <a:t>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Master of </a:t>
            </a:r>
            <a:r>
              <a:rPr lang="fr-FR" sz="1400" dirty="0" err="1">
                <a:solidFill>
                  <a:schemeClr val="tx2"/>
                </a:solidFill>
              </a:rPr>
              <a:t>Research</a:t>
            </a:r>
            <a:endParaRPr lang="fr-FR" sz="1400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Ph.D</a:t>
            </a:r>
            <a:r>
              <a:rPr lang="fr-FR" sz="1400" dirty="0">
                <a:solidFill>
                  <a:schemeClr val="tx2"/>
                </a:solidFill>
              </a:rPr>
              <a:t>. in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0FC09-A82A-4A6F-A83A-F988BAF9D345}"/>
              </a:ext>
            </a:extLst>
          </p:cNvPr>
          <p:cNvSpPr txBox="1"/>
          <p:nvPr/>
        </p:nvSpPr>
        <p:spPr>
          <a:xfrm>
            <a:off x="7286926" y="5366720"/>
            <a:ext cx="2885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6 </a:t>
            </a:r>
            <a:r>
              <a:rPr lang="fr-FR" sz="1400" dirty="0" err="1">
                <a:solidFill>
                  <a:schemeClr val="tx2"/>
                </a:solidFill>
              </a:rPr>
              <a:t>years</a:t>
            </a:r>
            <a:r>
              <a:rPr lang="fr-FR" sz="1400" dirty="0">
                <a:solidFill>
                  <a:schemeClr val="tx2"/>
                </a:solidFill>
              </a:rPr>
              <a:t> of R&amp;D in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institutes: IFPEN / FEM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250A8-6164-11E5-131C-A0F043280BA3}"/>
              </a:ext>
            </a:extLst>
          </p:cNvPr>
          <p:cNvSpPr txBox="1"/>
          <p:nvPr/>
        </p:nvSpPr>
        <p:spPr>
          <a:xfrm>
            <a:off x="1692909" y="5266326"/>
            <a:ext cx="392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tx2"/>
                </a:solidFill>
              </a:rPr>
              <a:t>Adrien Hirvoas</a:t>
            </a: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LinkedIn: </a:t>
            </a:r>
            <a:r>
              <a:rPr lang="fr-FR" sz="1400" dirty="0">
                <a:solidFill>
                  <a:schemeClr val="tx2"/>
                </a:solidFill>
                <a:hlinkClick r:id="rId8"/>
              </a:rPr>
              <a:t>adrien-hirvoas</a:t>
            </a:r>
            <a:endParaRPr lang="fr-FR" sz="1400" dirty="0">
              <a:solidFill>
                <a:schemeClr val="tx2"/>
              </a:solidFill>
            </a:endParaRP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Email: adrien.hirvoas@france-energie-marines.org</a:t>
            </a:r>
          </a:p>
        </p:txBody>
      </p:sp>
    </p:spTree>
    <p:extLst>
      <p:ext uri="{BB962C8B-B14F-4D97-AF65-F5344CB8AC3E}">
        <p14:creationId xmlns:p14="http://schemas.microsoft.com/office/powerpoint/2010/main" val="75740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France Energies Marines (FEM) in short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D61FA633-311C-6859-8C61-3481B86D1C26}"/>
              </a:ext>
            </a:extLst>
          </p:cNvPr>
          <p:cNvGraphicFramePr/>
          <p:nvPr/>
        </p:nvGraphicFramePr>
        <p:xfrm>
          <a:off x="1015041" y="1137197"/>
          <a:ext cx="102233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6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FEM - </a:t>
            </a:r>
            <a:r>
              <a:rPr lang="en-US" b="1" dirty="0"/>
              <a:t>Scientific and technological roadmap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91E37C-4F78-A33E-0AF9-1C98A0F9961D}"/>
              </a:ext>
            </a:extLst>
          </p:cNvPr>
          <p:cNvSpPr txBox="1"/>
          <p:nvPr/>
        </p:nvSpPr>
        <p:spPr>
          <a:xfrm>
            <a:off x="7919539" y="1753414"/>
            <a:ext cx="3816000" cy="1479993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SYSTEMS DESIGN AND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Structure, mooring and electrical cable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Hydrodynamic and structural coupling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Digital twins and in-service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Technological innovation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CFCFBC-B384-251C-3A6F-39CE050D8937}"/>
              </a:ext>
            </a:extLst>
          </p:cNvPr>
          <p:cNvSpPr txBox="1"/>
          <p:nvPr/>
        </p:nvSpPr>
        <p:spPr>
          <a:xfrm>
            <a:off x="4282109" y="3659606"/>
            <a:ext cx="362778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 cross-cutting and complementary </a:t>
            </a:r>
            <a:r>
              <a:rPr lang="en-GB" b="1" dirty="0">
                <a:solidFill>
                  <a:schemeClr val="bg1"/>
                </a:solidFill>
              </a:rPr>
              <a:t>R&amp;D programmes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62107B0-694C-5C03-D0C4-46DBD75EF285}"/>
              </a:ext>
            </a:extLst>
          </p:cNvPr>
          <p:cNvSpPr/>
          <p:nvPr/>
        </p:nvSpPr>
        <p:spPr>
          <a:xfrm>
            <a:off x="3309731" y="250666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B729EE1-DFFB-BB61-2A92-129B118A004B}"/>
              </a:ext>
            </a:extLst>
          </p:cNvPr>
          <p:cNvSpPr/>
          <p:nvPr/>
        </p:nvSpPr>
        <p:spPr>
          <a:xfrm flipH="1">
            <a:off x="6553201" y="250735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B65F0B5-937C-D68C-45B9-AE3C19A3C9F4}"/>
              </a:ext>
            </a:extLst>
          </p:cNvPr>
          <p:cNvSpPr/>
          <p:nvPr/>
        </p:nvSpPr>
        <p:spPr>
          <a:xfrm flipH="1" flipV="1">
            <a:off x="655320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0CA20F3-2A68-A261-C7A4-70AA37A625D7}"/>
              </a:ext>
            </a:extLst>
          </p:cNvPr>
          <p:cNvSpPr/>
          <p:nvPr/>
        </p:nvSpPr>
        <p:spPr>
          <a:xfrm flipV="1">
            <a:off x="330973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32112EA-0B05-9BA3-7B46-C1A09E6BEDEF}"/>
              </a:ext>
            </a:extLst>
          </p:cNvPr>
          <p:cNvSpPr/>
          <p:nvPr/>
        </p:nvSpPr>
        <p:spPr>
          <a:xfrm>
            <a:off x="4169924" y="2409177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8527498-94E7-A89A-AC1E-2B7E49C7122E}"/>
              </a:ext>
            </a:extLst>
          </p:cNvPr>
          <p:cNvSpPr/>
          <p:nvPr/>
        </p:nvSpPr>
        <p:spPr>
          <a:xfrm>
            <a:off x="7810463" y="2408024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25DD6F1-A630-B0AF-EB6D-C25BC3DF69C1}"/>
              </a:ext>
            </a:extLst>
          </p:cNvPr>
          <p:cNvSpPr/>
          <p:nvPr/>
        </p:nvSpPr>
        <p:spPr>
          <a:xfrm>
            <a:off x="7801891" y="5351036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E282255-9B67-CF51-C22A-3763C0D39497}"/>
              </a:ext>
            </a:extLst>
          </p:cNvPr>
          <p:cNvSpPr/>
          <p:nvPr/>
        </p:nvSpPr>
        <p:spPr>
          <a:xfrm>
            <a:off x="4170786" y="5331477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3DB453F-3591-FF45-9582-C9561A58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1" y="2418534"/>
            <a:ext cx="900504" cy="90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879246F-D078-6764-0450-9F9055749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00" y="2420898"/>
            <a:ext cx="900504" cy="90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BDB453-58D0-9281-8749-EF3720535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23" y="4572934"/>
            <a:ext cx="936524" cy="936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90C80D4-44C4-4A15-495F-253C49839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05" y="4567777"/>
            <a:ext cx="936000" cy="93495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D259C35-3BA8-73B3-542D-29B8870D2629}"/>
              </a:ext>
            </a:extLst>
          </p:cNvPr>
          <p:cNvSpPr txBox="1"/>
          <p:nvPr/>
        </p:nvSpPr>
        <p:spPr>
          <a:xfrm>
            <a:off x="457264" y="1751422"/>
            <a:ext cx="3816000" cy="1756800"/>
          </a:xfrm>
          <a:prstGeom prst="rect">
            <a:avLst/>
          </a:prstGeom>
          <a:noFill/>
          <a:ln>
            <a:solidFill>
              <a:schemeClr val="accent3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SITE CHARACTERISATION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Spatialisation of observations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Characterisation of sea states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Wind characterisation at sea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Climate change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Hydrosedimentary processes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EB5004-CA16-D242-6E6D-7EE17AE87C8B}"/>
              </a:ext>
            </a:extLst>
          </p:cNvPr>
          <p:cNvSpPr txBox="1"/>
          <p:nvPr/>
        </p:nvSpPr>
        <p:spPr>
          <a:xfrm>
            <a:off x="476466" y="4557675"/>
            <a:ext cx="3816000" cy="1479993"/>
          </a:xfrm>
          <a:prstGeom prst="rect">
            <a:avLst/>
          </a:prstGeom>
          <a:noFill/>
          <a:ln>
            <a:solidFill>
              <a:schemeClr val="accent5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ENVIRONMENTAL INTEGRATION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Effects on ecosystem compartments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Changing scale in terms of socio-ecosystem, space and time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Tools for environmental integration</a:t>
            </a:r>
            <a:endParaRPr lang="fr-FR" sz="1600" dirty="0">
              <a:solidFill>
                <a:schemeClr val="accent5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C1F00C-57A2-4A93-B3CC-53E5EBFDCABA}"/>
              </a:ext>
            </a:extLst>
          </p:cNvPr>
          <p:cNvSpPr txBox="1"/>
          <p:nvPr/>
        </p:nvSpPr>
        <p:spPr>
          <a:xfrm>
            <a:off x="7920072" y="4797416"/>
            <a:ext cx="3825302" cy="1233772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FARM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Farm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Grid integration (hydrogen...)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Installation, operation and maintenance</a:t>
            </a:r>
            <a:endParaRPr lang="fr-FR" sz="1600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C82558-AAAE-0337-080C-A09E99CD8FE8}"/>
              </a:ext>
            </a:extLst>
          </p:cNvPr>
          <p:cNvSpPr/>
          <p:nvPr/>
        </p:nvSpPr>
        <p:spPr>
          <a:xfrm>
            <a:off x="6096000" y="1325461"/>
            <a:ext cx="5850371" cy="2225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0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About </a:t>
            </a:r>
            <a:r>
              <a:rPr lang="fr-FR" b="1" dirty="0" err="1"/>
              <a:t>this</a:t>
            </a:r>
            <a:r>
              <a:rPr lang="fr-FR" b="1" dirty="0"/>
              <a:t> workshop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A </a:t>
            </a:r>
            <a:r>
              <a:rPr lang="fr-FR" b="1" dirty="0" err="1"/>
              <a:t>shared</a:t>
            </a:r>
            <a:r>
              <a:rPr lang="fr-FR" b="1" dirty="0"/>
              <a:t> folder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provided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simulation folder, </a:t>
            </a:r>
            <a:r>
              <a:rPr lang="fr-FR" b="1" dirty="0" err="1"/>
              <a:t>Jupyter</a:t>
            </a:r>
            <a:r>
              <a:rPr lang="fr-FR" b="1" dirty="0"/>
              <a:t> notebook </a:t>
            </a:r>
            <a:r>
              <a:rPr lang="fr-FR" b="1" dirty="0" err="1"/>
              <a:t>tutorials</a:t>
            </a:r>
            <a:r>
              <a:rPr lang="fr-FR" b="1" dirty="0"/>
              <a:t> and slides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2 x 3 </a:t>
            </a:r>
            <a:r>
              <a:rPr lang="fr-FR" b="1" dirty="0" err="1"/>
              <a:t>hours</a:t>
            </a:r>
            <a:r>
              <a:rPr lang="fr-FR" b="1" dirty="0"/>
              <a:t> – 08/03/2023 and 13/03/2023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Don’t </a:t>
            </a:r>
            <a:r>
              <a:rPr lang="fr-FR" b="1" dirty="0" err="1"/>
              <a:t>hesitate</a:t>
            </a:r>
            <a:r>
              <a:rPr lang="fr-FR" b="1" dirty="0"/>
              <a:t> to </a:t>
            </a:r>
            <a:r>
              <a:rPr lang="fr-FR" b="1" dirty="0" err="1"/>
              <a:t>ask</a:t>
            </a:r>
            <a:r>
              <a:rPr lang="fr-FR" b="1" dirty="0"/>
              <a:t> questions (</a:t>
            </a:r>
            <a:r>
              <a:rPr lang="fr-FR" b="1" dirty="0" err="1"/>
              <a:t>even</a:t>
            </a:r>
            <a:r>
              <a:rPr lang="fr-FR" b="1" dirty="0"/>
              <a:t> </a:t>
            </a:r>
            <a:r>
              <a:rPr lang="fr-FR" b="1" dirty="0" err="1"/>
              <a:t>during</a:t>
            </a:r>
            <a:r>
              <a:rPr lang="fr-FR" b="1" dirty="0"/>
              <a:t> the </a:t>
            </a:r>
            <a:r>
              <a:rPr lang="fr-FR" b="1" dirty="0" err="1"/>
              <a:t>presentation</a:t>
            </a:r>
            <a:r>
              <a:rPr lang="fr-FR" b="1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2 teams </a:t>
            </a:r>
            <a:r>
              <a:rPr lang="fr-FR" b="1" dirty="0" err="1"/>
              <a:t>during</a:t>
            </a:r>
            <a:r>
              <a:rPr lang="fr-FR" b="1" dirty="0"/>
              <a:t> the </a:t>
            </a:r>
            <a:r>
              <a:rPr lang="fr-FR" b="1" dirty="0" err="1"/>
              <a:t>tutorials</a:t>
            </a:r>
            <a:r>
              <a:rPr lang="fr-FR" b="1" dirty="0"/>
              <a:t> (Linux-MAC vs. Windows)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Objectives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Wind Turbine Modeling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Digital </a:t>
            </a:r>
            <a:r>
              <a:rPr lang="fr-FR" b="1" dirty="0" err="1"/>
              <a:t>Twin</a:t>
            </a:r>
            <a:endParaRPr lang="fr-FR" b="1" dirty="0"/>
          </a:p>
          <a:p>
            <a:pPr lvl="2"/>
            <a:r>
              <a:rPr lang="fr-FR" b="1" dirty="0" err="1"/>
              <a:t>Allow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to </a:t>
            </a:r>
            <a:r>
              <a:rPr lang="fr-FR" b="1" dirty="0" err="1"/>
              <a:t>build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first </a:t>
            </a:r>
            <a:r>
              <a:rPr lang="fr-FR" b="1" dirty="0" err="1"/>
              <a:t>wind</a:t>
            </a:r>
            <a:r>
              <a:rPr lang="fr-FR" b="1" dirty="0"/>
              <a:t> turbine </a:t>
            </a:r>
            <a:r>
              <a:rPr lang="fr-FR" b="1" dirty="0" err="1"/>
              <a:t>numerical</a:t>
            </a:r>
            <a:r>
              <a:rPr lang="fr-FR" b="1" dirty="0"/>
              <a:t> model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8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037996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21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89B47-3A15-F0E3-DC3A-B10599B6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276320-B93A-0D89-BA2E-2077B93A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6E46C7-90E3-B47E-7946-DD49497C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FCFC69-D101-8952-7253-4332D978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37" y="1698105"/>
            <a:ext cx="5731159" cy="4568552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0A2DCA6-8F84-F200-25C4-F236AD602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Wind Turbines are as Large as civil structures but are active machines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182020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EM">
      <a:dk1>
        <a:srgbClr val="000000"/>
      </a:dk1>
      <a:lt1>
        <a:srgbClr val="FFFFFF"/>
      </a:lt1>
      <a:dk2>
        <a:srgbClr val="003759"/>
      </a:dk2>
      <a:lt2>
        <a:srgbClr val="F2F2F2"/>
      </a:lt2>
      <a:accent1>
        <a:srgbClr val="005EA1"/>
      </a:accent1>
      <a:accent2>
        <a:srgbClr val="EE7203"/>
      </a:accent2>
      <a:accent3>
        <a:srgbClr val="028CC2"/>
      </a:accent3>
      <a:accent4>
        <a:srgbClr val="F39200"/>
      </a:accent4>
      <a:accent5>
        <a:srgbClr val="009A95"/>
      </a:accent5>
      <a:accent6>
        <a:srgbClr val="7F7F7F"/>
      </a:accent6>
      <a:hlink>
        <a:srgbClr val="336699"/>
      </a:hlink>
      <a:folHlink>
        <a:srgbClr val="0099CC"/>
      </a:folHlink>
    </a:clrScheme>
    <a:fontScheme name="FE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27756A9-572B-4D3D-A04D-DECA94478312}" vid="{6E15DF66-37A0-4769-94B0-D54F440DE1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fem-slides-template</Template>
  <TotalTime>1336</TotalTime>
  <Words>1745</Words>
  <Application>Microsoft Office PowerPoint</Application>
  <PresentationFormat>Grand écran</PresentationFormat>
  <Paragraphs>427</Paragraphs>
  <Slides>30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Wingdings</vt:lpstr>
      <vt:lpstr>Thème Office</vt:lpstr>
      <vt:lpstr>Digital twin for energy industry </vt:lpstr>
      <vt:lpstr>Wind Turbine Modeling Workshop - Agenda</vt:lpstr>
      <vt:lpstr>Day 1 - Agenda</vt:lpstr>
      <vt:lpstr>Welcome and Introductions</vt:lpstr>
      <vt:lpstr>Welcome and Introductions</vt:lpstr>
      <vt:lpstr>Welcome and Introductions</vt:lpstr>
      <vt:lpstr>Welcome and Introductions</vt:lpstr>
      <vt:lpstr>Day 1 - Agenda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Day 1 - Agenda</vt:lpstr>
      <vt:lpstr>Overview of OpenFAST</vt:lpstr>
      <vt:lpstr>Overview of OpenFAST</vt:lpstr>
      <vt:lpstr>Overview of OpenFAST</vt:lpstr>
      <vt:lpstr>Overview of OpenFAST</vt:lpstr>
      <vt:lpstr>Overview of OpenFAST</vt:lpstr>
      <vt:lpstr>Day 1 - Agenda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Day 1 - Agenda</vt:lpstr>
      <vt:lpstr>OpenFAST tool: python-toolbox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Turbine Modeling Workshop</dc:title>
  <dc:creator>Adrien HIRVOAS</dc:creator>
  <cp:lastModifiedBy>Adrien HIRVOAS</cp:lastModifiedBy>
  <cp:revision>29</cp:revision>
  <dcterms:created xsi:type="dcterms:W3CDTF">2023-02-28T12:51:00Z</dcterms:created>
  <dcterms:modified xsi:type="dcterms:W3CDTF">2023-03-08T16:13:49Z</dcterms:modified>
</cp:coreProperties>
</file>